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3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9"/>
  </p:notesMasterIdLst>
  <p:handoutMasterIdLst>
    <p:handoutMasterId r:id="rId30"/>
  </p:handoutMasterIdLst>
  <p:sldIdLst>
    <p:sldId id="256" r:id="rId5"/>
    <p:sldId id="399" r:id="rId6"/>
    <p:sldId id="405" r:id="rId7"/>
    <p:sldId id="394" r:id="rId8"/>
    <p:sldId id="462" r:id="rId9"/>
    <p:sldId id="451" r:id="rId10"/>
    <p:sldId id="453" r:id="rId11"/>
    <p:sldId id="455" r:id="rId12"/>
    <p:sldId id="404" r:id="rId13"/>
    <p:sldId id="454" r:id="rId14"/>
    <p:sldId id="420" r:id="rId15"/>
    <p:sldId id="400" r:id="rId16"/>
    <p:sldId id="463" r:id="rId17"/>
    <p:sldId id="456" r:id="rId18"/>
    <p:sldId id="422" r:id="rId19"/>
    <p:sldId id="457" r:id="rId20"/>
    <p:sldId id="458" r:id="rId21"/>
    <p:sldId id="459" r:id="rId22"/>
    <p:sldId id="460" r:id="rId23"/>
    <p:sldId id="464" r:id="rId24"/>
    <p:sldId id="431" r:id="rId25"/>
    <p:sldId id="432" r:id="rId26"/>
    <p:sldId id="461" r:id="rId27"/>
    <p:sldId id="428" r:id="rId28"/>
  </p:sldIdLst>
  <p:sldSz cx="9144000" cy="6858000" type="screen4x3"/>
  <p:notesSz cx="6669088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1446"/>
    <a:srgbClr val="2740F5"/>
    <a:srgbClr val="8680FE"/>
    <a:srgbClr val="F02CD9"/>
    <a:srgbClr val="47228A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3659" autoAdjust="0"/>
  </p:normalViewPr>
  <p:slideViewPr>
    <p:cSldViewPr snapToGrid="0" snapToObjects="1">
      <p:cViewPr>
        <p:scale>
          <a:sx n="70" d="100"/>
          <a:sy n="70" d="100"/>
        </p:scale>
        <p:origin x="-1992" y="-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4608"/>
    </p:cViewPr>
  </p:sorterViewPr>
  <p:notesViewPr>
    <p:cSldViewPr snapToGrid="0" snapToObjects="1">
      <p:cViewPr>
        <p:scale>
          <a:sx n="80" d="100"/>
          <a:sy n="80" d="100"/>
        </p:scale>
        <p:origin x="-2106" y="468"/>
      </p:cViewPr>
      <p:guideLst>
        <p:guide orient="horz" pos="3126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7316-5766-3D43-802B-589053A4F28D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453F5-24A0-EF4B-AD23-106311B03BD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1238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91579-3C53-CD43-804F-179BB722BA17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CDC6-102A-9244-96CD-7F30BA095D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62570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3279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dirty="0" smtClean="0">
                <a:latin typeface="Helvetica" pitchFamily="34" charset="0"/>
              </a:rPr>
              <a:t>Hva finnes i dag av «støtteapparat»? </a:t>
            </a:r>
          </a:p>
          <a:p>
            <a:r>
              <a:rPr lang="nb-NO" dirty="0" smtClean="0">
                <a:latin typeface="Helvetica" pitchFamily="34" charset="0"/>
              </a:rPr>
              <a:t>Regionale </a:t>
            </a:r>
            <a:r>
              <a:rPr lang="nb-NO" dirty="0" err="1" smtClean="0">
                <a:latin typeface="Helvetica" pitchFamily="34" charset="0"/>
              </a:rPr>
              <a:t>forskningsfond</a:t>
            </a:r>
            <a:endParaRPr lang="nb-NO" dirty="0" smtClean="0">
              <a:latin typeface="Helvetica" pitchFamily="34" charset="0"/>
            </a:endParaRPr>
          </a:p>
          <a:p>
            <a:r>
              <a:rPr lang="nb-NO" dirty="0" smtClean="0">
                <a:latin typeface="Helvetica" pitchFamily="34" charset="0"/>
              </a:rPr>
              <a:t>Fylkesmannens skjønnsmidler</a:t>
            </a:r>
          </a:p>
          <a:p>
            <a:r>
              <a:rPr lang="nb-NO" dirty="0" smtClean="0">
                <a:latin typeface="Helvetica" pitchFamily="34" charset="0"/>
              </a:rPr>
              <a:t>OFU-ordningen i Innovasjon Norge</a:t>
            </a:r>
          </a:p>
          <a:p>
            <a:r>
              <a:rPr lang="nb-NO" dirty="0" smtClean="0">
                <a:latin typeface="Helvetica" pitchFamily="34" charset="0"/>
              </a:rPr>
              <a:t>Fylkeskommunen som regionalutvikler</a:t>
            </a:r>
          </a:p>
          <a:p>
            <a:r>
              <a:rPr lang="nb-NO" dirty="0" smtClean="0">
                <a:latin typeface="Helvetica" pitchFamily="34" charset="0"/>
              </a:rPr>
              <a:t>Forskningsrådet</a:t>
            </a:r>
          </a:p>
          <a:p>
            <a:r>
              <a:rPr lang="nb-NO" dirty="0" smtClean="0">
                <a:latin typeface="Helvetica" pitchFamily="34" charset="0"/>
              </a:rPr>
              <a:t>EU</a:t>
            </a:r>
          </a:p>
          <a:p>
            <a:endParaRPr lang="nb-NO" dirty="0" smtClean="0">
              <a:latin typeface="Helvetica" pitchFamily="34" charset="0"/>
            </a:endParaRPr>
          </a:p>
        </p:txBody>
      </p:sp>
      <p:sp>
        <p:nvSpPr>
          <p:cNvPr id="49156" name="Plassholder for bunn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/>
              <a:t>KS Omstilling og konkurranse</a:t>
            </a:r>
          </a:p>
        </p:txBody>
      </p:sp>
      <p:sp>
        <p:nvSpPr>
          <p:cNvPr id="49157" name="Plassholder for lysbilde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fld id="{E683F931-68CF-4E49-BA7E-80D605226311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315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b="1" dirty="0" err="1" smtClean="0">
                <a:latin typeface="Helvetica" pitchFamily="34" charset="0"/>
                <a:ea typeface="ＭＳ Ｐゴシック" pitchFamily="34" charset="-128"/>
              </a:rPr>
              <a:t>Victoriano</a:t>
            </a:r>
            <a:r>
              <a:rPr lang="nb-NO" b="1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nb-NO" b="1" dirty="0" err="1" smtClean="0">
                <a:latin typeface="Helvetica" pitchFamily="34" charset="0"/>
                <a:ea typeface="ＭＳ Ｐゴシック" pitchFamily="34" charset="-128"/>
              </a:rPr>
              <a:t>González</a:t>
            </a:r>
            <a:r>
              <a:rPr lang="nb-NO" b="1" dirty="0" smtClean="0">
                <a:latin typeface="Helvetica" pitchFamily="34" charset="0"/>
                <a:ea typeface="ＭＳ Ｐゴシック" pitchFamily="34" charset="-128"/>
              </a:rPr>
              <a:t>-Pérez</a:t>
            </a:r>
            <a:r>
              <a:rPr lang="nb-NO" dirty="0" smtClean="0">
                <a:latin typeface="Helvetica" pitchFamily="34" charset="0"/>
                <a:ea typeface="ＭＳ Ｐゴシック" pitchFamily="34" charset="-128"/>
              </a:rPr>
              <a:t> (1887 – 1927), bedre kjent som </a:t>
            </a:r>
            <a:r>
              <a:rPr lang="nb-NO" b="1" dirty="0" smtClean="0">
                <a:latin typeface="Helvetica" pitchFamily="34" charset="0"/>
                <a:ea typeface="ＭＳ Ｐゴシック" pitchFamily="34" charset="-128"/>
              </a:rPr>
              <a:t>Juan Gris</a:t>
            </a:r>
            <a:r>
              <a:rPr lang="nb-NO" dirty="0" smtClean="0">
                <a:latin typeface="Helvetica" pitchFamily="34" charset="0"/>
                <a:ea typeface="ＭＳ Ｐゴシック" pitchFamily="34" charset="-128"/>
              </a:rPr>
              <a:t>, var en spansk maler og skulptør som levde og arbeidet i Frankrike det meste av sitt liv. Hans arbeid er nært knyttet til den innovative sjangeren kubismen.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skal ikke innovere på alt!!</a:t>
            </a:r>
          </a:p>
          <a:p>
            <a:r>
              <a:rPr lang="nb-NO" dirty="0" smtClean="0"/>
              <a:t>Derfor trenger</a:t>
            </a:r>
            <a:r>
              <a:rPr lang="nb-NO" baseline="0" dirty="0" smtClean="0"/>
              <a:t> vi innovasjon i offentlig sektor!</a:t>
            </a:r>
          </a:p>
          <a:p>
            <a:r>
              <a:rPr lang="nb-NO" baseline="0" dirty="0" smtClean="0"/>
              <a:t>Floker på tvers</a:t>
            </a:r>
          </a:p>
          <a:p>
            <a:r>
              <a:rPr lang="nb-NO" baseline="0" dirty="0" smtClean="0"/>
              <a:t>Lar seg ikke løse ved å jobbe sektorvis, på samme måte, med forbedring</a:t>
            </a:r>
          </a:p>
          <a:p>
            <a:r>
              <a:rPr lang="nb-NO" baseline="0" dirty="0" err="1" smtClean="0"/>
              <a:t>Wicked</a:t>
            </a:r>
            <a:r>
              <a:rPr lang="nb-NO" baseline="0" dirty="0" smtClean="0"/>
              <a:t> problems, komplekse problemer, karakterisert av konkurrerende eller motstridende mulige løsninger.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493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«Krise er det ultimate utgangspunktet for å starte med innovasjon. Hvis dere ikke har en krise så skaff dere en», Harald Danielsen, rådmann i Arendal</a:t>
            </a:r>
          </a:p>
          <a:p>
            <a:endParaRPr lang="nb-NO" dirty="0" smtClean="0"/>
          </a:p>
          <a:p>
            <a:r>
              <a:rPr lang="nb-NO" dirty="0" smtClean="0"/>
              <a:t>«Den økonomiske krisen har vært av enormt stor betydning for farten på nyskaping og innovasjon i danske kommuner», Professor Eva Sørensen</a:t>
            </a:r>
          </a:p>
          <a:p>
            <a:endParaRPr lang="nb-NO" dirty="0" smtClean="0"/>
          </a:p>
          <a:p>
            <a:r>
              <a:rPr lang="nb-NO" dirty="0" smtClean="0"/>
              <a:t>«Norsk offentlig sektor kjør på </a:t>
            </a:r>
            <a:r>
              <a:rPr lang="nb-NO" dirty="0" err="1" smtClean="0"/>
              <a:t>førsta</a:t>
            </a:r>
            <a:r>
              <a:rPr lang="nb-NO" dirty="0" smtClean="0"/>
              <a:t> klass», Gøran Persson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644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1400" b="1" dirty="0" smtClean="0">
              <a:latin typeface="Helvetica" pitchFamily="34" charset="0"/>
            </a:endParaRPr>
          </a:p>
          <a:p>
            <a:r>
              <a:rPr lang="nb-NO" dirty="0" smtClean="0">
                <a:latin typeface="Helvetica" pitchFamily="34" charset="0"/>
              </a:rPr>
              <a:t>Det er ingen nødvendig sammenheng mellom forskning og innovasjon. Det blir ikke innovasjon av forskning. Men forskning kan bidra til innovasjon, gjennom å være relevant for de behovene som finnes</a:t>
            </a:r>
            <a:r>
              <a:rPr lang="nb-NO" baseline="0" dirty="0" smtClean="0">
                <a:latin typeface="Helvetica" pitchFamily="34" charset="0"/>
              </a:rPr>
              <a:t> i samfunnet. </a:t>
            </a:r>
            <a:endParaRPr lang="nb-NO" dirty="0" smtClean="0">
              <a:latin typeface="Helvetica" pitchFamily="34" charset="0"/>
            </a:endParaRPr>
          </a:p>
          <a:p>
            <a:endParaRPr lang="nb-NO" dirty="0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Disse to begrepene henger sammen! Det blir ikke innovasjon uten selvstendighet – og det blir ikke selvstendighet</a:t>
            </a:r>
            <a:r>
              <a:rPr lang="nb-NO" baseline="0" dirty="0" smtClean="0"/>
              <a:t> uten innovasjon.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Kommunene må være stifinnere for at framtidas velferdsutfordringer skal løses – da må staten gi kommunene frihet til å være det, frihet fra lovverk som hindrer innovasjon, frihet fra tilsyn som baserer seg på retningslinjer og veiledere produsert i et direktorat med velvillige fagfolk – som ofte kan lite om det kommunale selvstyret.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Kommunene nyter stor tillit blant innbyggerne og de mener det lokale selvstyret er viktig. Har kommunene tilsvarende tillit fra staten?</a:t>
            </a:r>
          </a:p>
          <a:p>
            <a:endParaRPr lang="nb-NO" baseline="0" dirty="0" smtClean="0"/>
          </a:p>
          <a:p>
            <a:r>
              <a:rPr lang="nb-NO" dirty="0" smtClean="0"/>
              <a:t>Innovasjon er like aktuelt for offentlig sektor som for næringslivet</a:t>
            </a:r>
          </a:p>
          <a:p>
            <a:endParaRPr lang="nb-NO" dirty="0" smtClean="0"/>
          </a:p>
          <a:p>
            <a:r>
              <a:rPr lang="nb-NO" dirty="0" smtClean="0"/>
              <a:t>Det er effektivt med lokal frihet</a:t>
            </a:r>
          </a:p>
          <a:p>
            <a:endParaRPr lang="nb-NO" dirty="0" smtClean="0"/>
          </a:p>
          <a:p>
            <a:r>
              <a:rPr lang="nb-NO" dirty="0" smtClean="0"/>
              <a:t>Lokal frihet gir rom for innovasjon</a:t>
            </a:r>
          </a:p>
          <a:p>
            <a:endParaRPr lang="nb-NO" dirty="0" smtClean="0"/>
          </a:p>
          <a:p>
            <a:r>
              <a:rPr lang="nb-NO" dirty="0" smtClean="0"/>
              <a:t>Sterke statlige føringer lammer</a:t>
            </a:r>
          </a:p>
          <a:p>
            <a:endParaRPr lang="nb-NO" dirty="0" smtClean="0"/>
          </a:p>
          <a:p>
            <a:r>
              <a:rPr lang="nb-NO" dirty="0" smtClean="0"/>
              <a:t>Lokal frihet – også innenfor kommunen og i hver virksomhet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3631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Hvem er villige til å ta risiko i </a:t>
            </a:r>
            <a:r>
              <a:rPr lang="nb-NO" dirty="0" err="1" smtClean="0"/>
              <a:t>off</a:t>
            </a:r>
            <a:r>
              <a:rPr lang="nb-NO" dirty="0" smtClean="0"/>
              <a:t> sektor?</a:t>
            </a:r>
            <a:r>
              <a:rPr lang="nb-NO" baseline="0" dirty="0" smtClean="0"/>
              <a:t> Hvem har noe å tjene på det? </a:t>
            </a:r>
          </a:p>
          <a:p>
            <a:r>
              <a:rPr lang="nb-NO" baseline="0" dirty="0" smtClean="0"/>
              <a:t>Politikere skal gjenvelges – men </a:t>
            </a:r>
            <a:r>
              <a:rPr lang="nb-NO" baseline="0" dirty="0" err="1" smtClean="0"/>
              <a:t>utg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pkt</a:t>
            </a:r>
            <a:r>
              <a:rPr lang="nb-NO" baseline="0" dirty="0" smtClean="0"/>
              <a:t> er at politikere ønsker det beste, ønsker å løse flokene. Derfor må de involveres og ha en rolle når de nye løsningene skal finnes. Finne en modell for hvordan de kan involveres. </a:t>
            </a:r>
          </a:p>
          <a:p>
            <a:r>
              <a:rPr lang="nb-NO" baseline="0" dirty="0" smtClean="0"/>
              <a:t>Forankring i toppen – både blant </a:t>
            </a:r>
            <a:r>
              <a:rPr lang="nb-NO" baseline="0" dirty="0" err="1" smtClean="0"/>
              <a:t>adm</a:t>
            </a:r>
            <a:r>
              <a:rPr lang="nb-NO" baseline="0" dirty="0" smtClean="0"/>
              <a:t> og pol, jo bedre forankring jo mer eierskap har de til innovasjonen og dermed også til risikoelementet</a:t>
            </a:r>
          </a:p>
          <a:p>
            <a:r>
              <a:rPr lang="nb-NO" baseline="0" dirty="0" smtClean="0"/>
              <a:t>Byråkrater blir tatt av tilsyn</a:t>
            </a:r>
          </a:p>
          <a:p>
            <a:r>
              <a:rPr lang="nb-NO" baseline="0" dirty="0" smtClean="0"/>
              <a:t>Media overvåker… </a:t>
            </a:r>
          </a:p>
          <a:p>
            <a:r>
              <a:rPr lang="nb-NO" baseline="0" dirty="0" smtClean="0"/>
              <a:t>Tørre å gjøre feil </a:t>
            </a:r>
          </a:p>
          <a:p>
            <a:r>
              <a:rPr lang="nb-NO" baseline="0" dirty="0" smtClean="0"/>
              <a:t>Ryggen fri-ledelse..?</a:t>
            </a:r>
          </a:p>
          <a:p>
            <a:r>
              <a:rPr lang="nb-NO" baseline="0" dirty="0" smtClean="0"/>
              <a:t>Kan aldri unngå risiko i innovasjon, da er det ikke innovasjonsarbeid – men lære seg teknikker for å dempe risiko. Kunnskap om risikostyring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6300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Modenhetsmodellen – å bygge innovasjonsevne (Gartner)</a:t>
            </a:r>
          </a:p>
          <a:p>
            <a:endParaRPr lang="nb-NO" dirty="0" smtClean="0"/>
          </a:p>
          <a:p>
            <a:r>
              <a:rPr lang="nb-NO" dirty="0" smtClean="0"/>
              <a:t>Å styre innovasjonsevnen krever streng vilje, finansiell støtte, gjennomføringsevne, langsiktighet og tålmodighet</a:t>
            </a:r>
          </a:p>
          <a:p>
            <a:endParaRPr lang="nb-NO" dirty="0" smtClean="0"/>
          </a:p>
          <a:p>
            <a:r>
              <a:rPr lang="nb-NO" dirty="0" smtClean="0"/>
              <a:t>5 trinn:</a:t>
            </a:r>
          </a:p>
          <a:p>
            <a:r>
              <a:rPr lang="nb-NO" dirty="0" smtClean="0"/>
              <a:t>Utbredt: innovasjon er blitt en innarbeidet vane: slik gjør vi det her</a:t>
            </a:r>
          </a:p>
          <a:p>
            <a:r>
              <a:rPr lang="nb-NO" dirty="0" smtClean="0"/>
              <a:t>Utøvende: innovasjon er blitt et fagområde: planlagt, finansiert og fulgt opp</a:t>
            </a:r>
          </a:p>
          <a:p>
            <a:r>
              <a:rPr lang="nb-NO" dirty="0" smtClean="0"/>
              <a:t>Definert: alvoret siver inn. Ledelsen gir mandatet: strategi, målsetting og finansiering</a:t>
            </a:r>
          </a:p>
          <a:p>
            <a:r>
              <a:rPr lang="nb-NO" dirty="0" smtClean="0"/>
              <a:t>Aktivt: begynnende bevegelse, ildsjeler</a:t>
            </a:r>
          </a:p>
          <a:p>
            <a:r>
              <a:rPr lang="nb-NO" dirty="0" smtClean="0"/>
              <a:t>Reaktivt: innovasjon kan være bra, men er ikke mobilisert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0345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har så langt jobbet mye</a:t>
            </a:r>
            <a:r>
              <a:rPr lang="nb-NO" baseline="0" dirty="0" smtClean="0"/>
              <a:t> nasjonalt, med å etablere innovasjon i kommunal sektor som et politikkområde. Mye skjer nasjonalt nå – Stortingsmelding om innovasjon i omsorg fra HOD, Strategi om innovasjon i kommunal sektor fra KRD, NHD med sin strategi for innovasjon i anskaffelser, NFR med sin policy for innovasjon i offentlig sektor og så videre.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KS ser nå behov for å vende blikket mer mot egne medlemmer. Vi har mye pågang fra kommuner som vil sette innovasjon på dagsorden, og som spør om «hva gjør vi nå - konkret». Vi har derfor i 2012 satt i gang flere arbeid for å beskrive metoder, lage verktøy og etablere arenaer der kommunene kan prøve ut og få råd om hvordan de skal gripe dette an.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242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398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98170" y="2794020"/>
            <a:ext cx="64008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Etternavn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065035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73634D28-3219-E941-92E0-F52DC949C6E6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726560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29D1D2B5-0901-D345-8691-F4D34AE88383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896166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98170" y="2794020"/>
            <a:ext cx="64008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Etternavn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 smtClean="0"/>
          </a:p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065035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26EE-D0D7-2B4D-9334-FB0EBF043DCC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483179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DC70-45B6-5248-9714-AE001EF67D57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628801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DDF2-AF9E-9043-8B2A-587A6854AB37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205593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177D-F380-4A4D-842E-5C2101813C7A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15999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56E3-28AA-5E40-BBBF-2FBFC7E67311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261677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0655-7A1B-1140-9658-641020A7094A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335492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33A-C20D-5743-8623-71C0F8E8C41B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418922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483179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71D-C947-1B4F-AB1F-BDDE39ED8F77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246236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4D28-3219-E941-92E0-F52DC949C6E6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726560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D2B5-0901-D345-8691-F4D34AE88383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896166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B1E7DC70-45B6-5248-9714-AE001EF67D57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628801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83A8DDF2-AF9E-9043-8B2A-587A6854AB37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205593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2EE177D-F380-4A4D-842E-5C2101813C7A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15999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400756E3-28AA-5E40-BBBF-2FBFC7E67311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261677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A3240655-7A1B-1140-9658-641020A7094A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335492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4606533A-C20D-5743-8623-71C0F8E8C41B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418922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084D571D-C947-1B4F-AB1F-BDDE39ED8F77}" type="datetime1">
              <a:rPr lang="nb-NO" smtClean="0"/>
              <a:pPr/>
              <a:t>27-06-13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246236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92122"/>
            <a:ext cx="82296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519516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1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92122"/>
            <a:ext cx="82296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519516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1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BA6CE-277B-024A-8B1A-BE182A2883E2}" type="datetimeFigureOut">
              <a:rPr lang="nb-NO" smtClean="0"/>
              <a:pPr/>
              <a:t>27-06-13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344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160889"/>
            <a:ext cx="8229600" cy="2965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AE0A3B8A-167A-FB47-9297-7615BADF4C5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ks-innovation-tool.herokuapp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hyperlink" Target="https://www.facebook.com/groups/441685639191444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HjsMuas18w&amp;list=FLold3mF7hvoR7MNh3ONT5GQ&amp;index=1&amp;feature=plpp_video" TargetMode="External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498170" y="1556463"/>
            <a:ext cx="7436468" cy="466880"/>
          </a:xfrm>
        </p:spPr>
        <p:txBody>
          <a:bodyPr/>
          <a:lstStyle/>
          <a:p>
            <a:r>
              <a:rPr lang="nb-NO" dirty="0"/>
              <a:t>Innovasjon i kommunesektoren; mulige </a:t>
            </a:r>
            <a:r>
              <a:rPr lang="nb-NO" dirty="0" smtClean="0"/>
              <a:t>strategier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498170" y="2814629"/>
            <a:ext cx="6400800" cy="1520041"/>
          </a:xfrm>
        </p:spPr>
        <p:txBody>
          <a:bodyPr>
            <a:normAutofit/>
          </a:bodyPr>
          <a:lstStyle/>
          <a:p>
            <a:r>
              <a:rPr lang="nb-NO" dirty="0" smtClean="0"/>
              <a:t>Vestregionen 21. juni 2013</a:t>
            </a:r>
          </a:p>
          <a:p>
            <a:r>
              <a:rPr lang="nb-NO" dirty="0" smtClean="0"/>
              <a:t>Trude Andresen</a:t>
            </a:r>
          </a:p>
          <a:p>
            <a:r>
              <a:rPr lang="nb-NO" dirty="0" smtClean="0"/>
              <a:t>Områdedirektør </a:t>
            </a:r>
          </a:p>
          <a:p>
            <a:r>
              <a:rPr lang="nb-NO" dirty="0" smtClean="0"/>
              <a:t>KS forskning, innovasjon og digitalisering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647709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2139" y="363824"/>
            <a:ext cx="8229600" cy="59387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Det som etterspørres tar oppmerksomheten </a:t>
            </a:r>
            <a:br>
              <a:rPr lang="nb-NO" dirty="0" smtClean="0"/>
            </a:br>
            <a:r>
              <a:rPr lang="nb-NO" dirty="0" smtClean="0"/>
              <a:t>– hva fanger vi opp i styringssystemene?</a:t>
            </a:r>
            <a:endParaRPr lang="nb-NO" dirty="0"/>
          </a:p>
        </p:txBody>
      </p:sp>
      <p:pic>
        <p:nvPicPr>
          <p:cNvPr id="1027" name="Picture 3" descr="C:\Users\2863tan\AppData\Local\Microsoft\Windows\Temporary Internet Files\Content.IE5\U9SXCAUI\MP9004092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340" y="1371601"/>
            <a:ext cx="4928189" cy="43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 rot="746382">
            <a:off x="2206671" y="4011071"/>
            <a:ext cx="2498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  <a:latin typeface="Comic Sans MS" pitchFamily="66" charset="0"/>
              </a:rPr>
              <a:t>Internkontroll</a:t>
            </a:r>
          </a:p>
          <a:p>
            <a:r>
              <a:rPr lang="nb-NO" dirty="0" smtClean="0">
                <a:solidFill>
                  <a:srgbClr val="FF0000"/>
                </a:solidFill>
                <a:latin typeface="Comic Sans MS" pitchFamily="66" charset="0"/>
              </a:rPr>
              <a:t>kvalitetsstyring</a:t>
            </a:r>
            <a:r>
              <a:rPr lang="nb-NO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nb-NO" dirty="0" smtClean="0">
                <a:solidFill>
                  <a:srgbClr val="FF0000"/>
                </a:solidFill>
                <a:latin typeface="Comic Sans MS" pitchFamily="66" charset="0"/>
              </a:rPr>
              <a:t>avviksrapportering</a:t>
            </a:r>
            <a:endParaRPr lang="nb-NO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 rot="20671836">
            <a:off x="6475228" y="4164242"/>
            <a:ext cx="179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  <a:latin typeface="Comic Sans MS" pitchFamily="66" charset="0"/>
              </a:rPr>
              <a:t>Innovasjon</a:t>
            </a:r>
          </a:p>
          <a:p>
            <a:r>
              <a:rPr lang="nb-NO" dirty="0" smtClean="0">
                <a:solidFill>
                  <a:srgbClr val="FF0000"/>
                </a:solidFill>
                <a:latin typeface="Comic Sans MS" pitchFamily="66" charset="0"/>
              </a:rPr>
              <a:t>Utvikling</a:t>
            </a:r>
            <a:endParaRPr lang="nb-NO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33394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5761" y="708670"/>
            <a:ext cx="8229600" cy="593878"/>
          </a:xfrm>
        </p:spPr>
        <p:txBody>
          <a:bodyPr>
            <a:noAutofit/>
          </a:bodyPr>
          <a:lstStyle/>
          <a:p>
            <a:r>
              <a:rPr lang="nb-NO" sz="4000" dirty="0" smtClean="0">
                <a:solidFill>
                  <a:schemeClr val="accent3">
                    <a:lumMod val="25000"/>
                  </a:schemeClr>
                </a:solidFill>
              </a:rPr>
              <a:t>System teller – </a:t>
            </a:r>
            <a:br>
              <a:rPr lang="nb-NO" sz="4000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nb-NO" sz="4000" dirty="0" smtClean="0">
                <a:solidFill>
                  <a:schemeClr val="accent3">
                    <a:lumMod val="25000"/>
                  </a:schemeClr>
                </a:solidFill>
              </a:rPr>
              <a:t>kultur og ledelse avgjør</a:t>
            </a:r>
            <a:endParaRPr lang="nb-NO" sz="40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3174608"/>
            <a:ext cx="8229600" cy="2697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For å skape innovasjonskultur avgjør ledelse - </a:t>
            </a: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både på politisk og administrativt nivå. </a:t>
            </a:r>
            <a:endParaRPr lang="nb-NO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Vi </a:t>
            </a: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trenger ledere som 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har mot til å </a:t>
            </a: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slippe organisasjonen fri til å finne nye 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løsninger og som etterspør nyskaping – som har mot til å feile</a:t>
            </a:r>
          </a:p>
          <a:p>
            <a:pPr marL="0" indent="0">
              <a:buNone/>
            </a:pPr>
            <a:endParaRPr lang="nb-NO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Ledere som </a:t>
            </a: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setter i system og som lager rom for nyskaping og innovasjon, på nasjonalt, regionalt og lokalt nivå av forvaltningen.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07324" y="251058"/>
            <a:ext cx="2779476" cy="1509102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907325" y="1760160"/>
            <a:ext cx="31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i="1" dirty="0" smtClean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Helten er han som finner feilen?</a:t>
            </a:r>
            <a:endParaRPr lang="nb-NO" sz="2400" b="1" i="1" dirty="0">
              <a:solidFill>
                <a:schemeClr val="bg1">
                  <a:lumMod val="50000"/>
                </a:schemeClr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821470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9.staticflickr.com/8187/8090039640_c323051932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781" y="727880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781" y="4455392"/>
            <a:ext cx="8229600" cy="593878"/>
          </a:xfrm>
        </p:spPr>
        <p:txBody>
          <a:bodyPr>
            <a:noAutofit/>
          </a:bodyPr>
          <a:lstStyle/>
          <a:p>
            <a:r>
              <a:rPr lang="nb-NO" sz="9600" dirty="0" smtClean="0">
                <a:solidFill>
                  <a:schemeClr val="bg1"/>
                </a:solidFill>
              </a:rPr>
              <a:t>Risiko</a:t>
            </a:r>
            <a:endParaRPr lang="nb-NO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444498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3427" y="1787657"/>
            <a:ext cx="4741481" cy="59387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Er det mulig å ha to tanker i hodet på en gang – både drift/kontroll og utvikling/innovasjon/ukjente mål?</a:t>
            </a:r>
            <a:endParaRPr lang="nb-NO" dirty="0"/>
          </a:p>
        </p:txBody>
      </p:sp>
      <p:pic>
        <p:nvPicPr>
          <p:cNvPr id="2050" name="Picture 2" descr="C:\Users\2863tan\AppData\Local\Microsoft\Windows\Temporary Internet Files\Content.IE5\OYAWJ23M\MP9004223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8681" y="750627"/>
            <a:ext cx="3488119" cy="522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382926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836" y="224788"/>
            <a:ext cx="2572603" cy="593878"/>
          </a:xfrm>
        </p:spPr>
        <p:txBody>
          <a:bodyPr>
            <a:noAutofit/>
          </a:bodyPr>
          <a:lstStyle/>
          <a:p>
            <a:r>
              <a:rPr lang="nb-NO" sz="3200" dirty="0" smtClean="0">
                <a:solidFill>
                  <a:schemeClr val="bg2">
                    <a:lumMod val="75000"/>
                  </a:schemeClr>
                </a:solidFill>
              </a:rPr>
              <a:t>Innovasjon – hvordan kan en kommune gripe det an?</a:t>
            </a:r>
            <a:br>
              <a:rPr lang="nb-NO" sz="32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nb-NO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199" y="2565251"/>
            <a:ext cx="8513739" cy="4135272"/>
          </a:xfrm>
        </p:spPr>
        <p:txBody>
          <a:bodyPr numCol="2">
            <a:normAutofit/>
          </a:bodyPr>
          <a:lstStyle/>
          <a:p>
            <a:r>
              <a:rPr lang="nb-NO" sz="1900" dirty="0" smtClean="0">
                <a:solidFill>
                  <a:srgbClr val="001446"/>
                </a:solidFill>
              </a:rPr>
              <a:t>Lag system: </a:t>
            </a:r>
          </a:p>
          <a:p>
            <a:pPr lvl="1"/>
            <a:r>
              <a:rPr lang="nb-NO" sz="1900" dirty="0" smtClean="0"/>
              <a:t>Finn deres </a:t>
            </a:r>
            <a:r>
              <a:rPr lang="nb-NO" sz="1900" dirty="0"/>
              <a:t>floker </a:t>
            </a:r>
            <a:r>
              <a:rPr lang="nb-NO" sz="1900" dirty="0" smtClean="0"/>
              <a:t>(=kartlegg behov!) </a:t>
            </a:r>
          </a:p>
          <a:p>
            <a:pPr lvl="1"/>
            <a:r>
              <a:rPr lang="nb-NO" sz="1900" dirty="0" smtClean="0"/>
              <a:t>Ut å test nye løsninger – fort!</a:t>
            </a:r>
          </a:p>
          <a:p>
            <a:pPr lvl="1"/>
            <a:r>
              <a:rPr lang="nb-NO" sz="1900" dirty="0" smtClean="0"/>
              <a:t>Juster – fort!</a:t>
            </a:r>
            <a:endParaRPr lang="nb-NO" sz="1900" dirty="0"/>
          </a:p>
          <a:p>
            <a:pPr lvl="1"/>
            <a:r>
              <a:rPr lang="nb-NO" sz="1900" dirty="0" smtClean="0"/>
              <a:t>Legg det inn i budsjettene og gjør det til en del av plan- og styringssystemet</a:t>
            </a:r>
          </a:p>
          <a:p>
            <a:pPr lvl="1"/>
            <a:r>
              <a:rPr lang="nb-NO" sz="1900" dirty="0" smtClean="0"/>
              <a:t>Klargjør rollene: folkevalgte, ledere, medarbeidere, brukere</a:t>
            </a:r>
          </a:p>
          <a:p>
            <a:pPr lvl="1"/>
            <a:r>
              <a:rPr lang="nb-NO" sz="1900" dirty="0" smtClean="0"/>
              <a:t>Inngå eksterne partnerskap, driv systematisk </a:t>
            </a:r>
            <a:r>
              <a:rPr lang="nb-NO" sz="1900" dirty="0" err="1" smtClean="0"/>
              <a:t>samskaping</a:t>
            </a:r>
            <a:endParaRPr lang="nb-NO" sz="1900" dirty="0" smtClean="0"/>
          </a:p>
          <a:p>
            <a:endParaRPr lang="nb-NO" sz="1900" dirty="0"/>
          </a:p>
          <a:p>
            <a:r>
              <a:rPr lang="nb-NO" sz="1900" dirty="0" smtClean="0"/>
              <a:t>Bygg kultur: </a:t>
            </a:r>
          </a:p>
          <a:p>
            <a:pPr lvl="1"/>
            <a:r>
              <a:rPr lang="nb-NO" sz="1900" dirty="0" smtClean="0"/>
              <a:t>Etterspør innovasjon i alle deler av organisasjonen, også gjennom anskaffelser</a:t>
            </a:r>
          </a:p>
          <a:p>
            <a:pPr lvl="1"/>
            <a:r>
              <a:rPr lang="nb-NO" sz="1900" dirty="0" smtClean="0"/>
              <a:t>Slipp </a:t>
            </a:r>
            <a:r>
              <a:rPr lang="nb-NO" sz="1900" dirty="0"/>
              <a:t>kontrollen </a:t>
            </a:r>
            <a:r>
              <a:rPr lang="nb-NO" sz="1900" dirty="0" smtClean="0"/>
              <a:t>– det er greit at det skjer ting toppledelsen ikke vet om</a:t>
            </a:r>
          </a:p>
          <a:p>
            <a:pPr lvl="1"/>
            <a:r>
              <a:rPr lang="nb-NO" sz="1900" dirty="0"/>
              <a:t>V</a:t>
            </a:r>
            <a:r>
              <a:rPr lang="nb-NO" sz="1900" dirty="0" smtClean="0"/>
              <a:t>is </a:t>
            </a:r>
            <a:r>
              <a:rPr lang="nb-NO" sz="1900" dirty="0"/>
              <a:t>at det er ok å </a:t>
            </a:r>
            <a:r>
              <a:rPr lang="nb-NO" sz="1900" dirty="0" smtClean="0"/>
              <a:t>gjøre feil</a:t>
            </a:r>
          </a:p>
          <a:p>
            <a:pPr lvl="1"/>
            <a:r>
              <a:rPr lang="nb-NO" sz="1900" dirty="0" smtClean="0"/>
              <a:t>Vis fram de gode eksemplene og heltene som gjør det mulig</a:t>
            </a:r>
            <a:endParaRPr lang="nb-NO" sz="1900" dirty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2050" name="Picture 2" descr="http://farm8.staticflickr.com/7212/7061372165_470b8a7b11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1439" y="68015"/>
            <a:ext cx="6159500" cy="23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6173148" y="1868561"/>
            <a:ext cx="343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3">
                    <a:lumMod val="10000"/>
                  </a:schemeClr>
                </a:solidFill>
              </a:rPr>
              <a:t>Gå i to spor samtidig</a:t>
            </a:r>
            <a:endParaRPr lang="nb-NO" sz="2400" b="1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021552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77671"/>
            <a:ext cx="8229600" cy="81886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Finn nye løsninger i partnerskap med omgivelsene</a:t>
            </a:r>
            <a:br>
              <a:rPr lang="nb-NO" dirty="0" smtClean="0"/>
            </a:br>
            <a:r>
              <a:rPr lang="nb-NO" dirty="0" smtClean="0"/>
              <a:t>- det er i mellomrommet de gode løsningene ofte ligger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101755"/>
            <a:ext cx="8229600" cy="3903259"/>
          </a:xfrm>
        </p:spPr>
        <p:txBody>
          <a:bodyPr>
            <a:normAutofit/>
          </a:bodyPr>
          <a:lstStyle/>
          <a:p>
            <a:r>
              <a:rPr lang="nb-NO" dirty="0"/>
              <a:t>Å</a:t>
            </a:r>
            <a:r>
              <a:rPr lang="nb-NO" dirty="0" smtClean="0"/>
              <a:t>pen </a:t>
            </a:r>
            <a:r>
              <a:rPr lang="nb-NO" dirty="0"/>
              <a:t>innovasjon er nødvendig når </a:t>
            </a:r>
          </a:p>
          <a:p>
            <a:pPr marL="0" indent="0">
              <a:buNone/>
            </a:pPr>
            <a:r>
              <a:rPr lang="nb-NO" dirty="0" smtClean="0"/>
              <a:t>samfunnsproblemer </a:t>
            </a:r>
            <a:r>
              <a:rPr lang="nb-NO" dirty="0"/>
              <a:t>skal løses. </a:t>
            </a:r>
            <a:r>
              <a:rPr lang="nb-NO" dirty="0" smtClean="0"/>
              <a:t>Bring </a:t>
            </a:r>
          </a:p>
          <a:p>
            <a:pPr marL="0" indent="0">
              <a:buNone/>
            </a:pPr>
            <a:r>
              <a:rPr lang="nb-NO" dirty="0" smtClean="0"/>
              <a:t>forskjelligheter sammen </a:t>
            </a:r>
          </a:p>
          <a:p>
            <a:endParaRPr lang="nb-NO" dirty="0"/>
          </a:p>
          <a:p>
            <a:r>
              <a:rPr lang="nb-NO" dirty="0"/>
              <a:t>I</a:t>
            </a:r>
            <a:r>
              <a:rPr lang="nb-NO" dirty="0" smtClean="0"/>
              <a:t>nnbyggere</a:t>
            </a:r>
            <a:r>
              <a:rPr lang="nb-NO" dirty="0"/>
              <a:t>, brukere, frivillig sektor, forskning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og </a:t>
            </a:r>
            <a:r>
              <a:rPr lang="nb-NO" dirty="0"/>
              <a:t>næringsliv er naturlige samarbeidspartnere 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f</a:t>
            </a:r>
            <a:r>
              <a:rPr lang="nb-NO" dirty="0" smtClean="0"/>
              <a:t>or kommunen. </a:t>
            </a:r>
          </a:p>
          <a:p>
            <a:endParaRPr lang="nb-NO" dirty="0"/>
          </a:p>
          <a:p>
            <a:r>
              <a:rPr lang="nb-NO" dirty="0" smtClean="0"/>
              <a:t>Anskaffelser </a:t>
            </a:r>
            <a:r>
              <a:rPr lang="nb-NO" dirty="0"/>
              <a:t>bør brukes som et </a:t>
            </a:r>
            <a:r>
              <a:rPr lang="nb-NO" dirty="0" smtClean="0"/>
              <a:t>virkemiddel </a:t>
            </a:r>
            <a:r>
              <a:rPr lang="nb-NO" dirty="0"/>
              <a:t>for å oppnå økt innovasjon i offentlig sektor. </a:t>
            </a:r>
          </a:p>
        </p:txBody>
      </p:sp>
      <p:pic>
        <p:nvPicPr>
          <p:cNvPr id="4" name="Picture 6" descr="mind-the-ga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2296" y="2047164"/>
            <a:ext cx="3018402" cy="223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369366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5660" y="156549"/>
            <a:ext cx="5582764" cy="593878"/>
          </a:xfrm>
        </p:spPr>
        <p:txBody>
          <a:bodyPr>
            <a:noAutofit/>
          </a:bodyPr>
          <a:lstStyle/>
          <a:p>
            <a:r>
              <a:rPr lang="nb-NO" sz="3200" dirty="0" smtClean="0"/>
              <a:t>Hvordan gjøre det? </a:t>
            </a:r>
            <a:br>
              <a:rPr lang="nb-NO" sz="3200" dirty="0" smtClean="0"/>
            </a:br>
            <a:r>
              <a:rPr lang="nb-NO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Verktøy fra KS</a:t>
            </a:r>
            <a:endParaRPr lang="nb-NO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-136477" y="1392073"/>
            <a:ext cx="7083188" cy="606643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nb-NO" sz="2400" dirty="0" smtClean="0"/>
              <a:t>KS FOU 2013. Innovasjonsverktøy </a:t>
            </a:r>
          </a:p>
          <a:p>
            <a:pPr lvl="1">
              <a:buFont typeface="Wingdings" pitchFamily="2" charset="2"/>
              <a:buChar char="ü"/>
            </a:pPr>
            <a:endParaRPr lang="nb-NO" sz="2400" dirty="0" smtClean="0"/>
          </a:p>
          <a:p>
            <a:pPr lvl="1">
              <a:buFont typeface="Wingdings" pitchFamily="2" charset="2"/>
              <a:buChar char="ü"/>
            </a:pPr>
            <a:r>
              <a:rPr lang="nb-NO" sz="2400" dirty="0"/>
              <a:t>KS FOU 2013. Veikart for velferdsteknologi</a:t>
            </a:r>
          </a:p>
          <a:p>
            <a:pPr lvl="1">
              <a:buFont typeface="Wingdings" pitchFamily="2" charset="2"/>
              <a:buChar char="ü"/>
            </a:pPr>
            <a:endParaRPr lang="nb-NO" sz="2400" dirty="0" smtClean="0"/>
          </a:p>
          <a:p>
            <a:pPr lvl="1">
              <a:buFont typeface="Wingdings" pitchFamily="2" charset="2"/>
              <a:buChar char="ü"/>
            </a:pPr>
            <a:r>
              <a:rPr lang="nb-NO" sz="2400" dirty="0" smtClean="0"/>
              <a:t>KS FOU 2013. Innovasjon i system</a:t>
            </a:r>
          </a:p>
          <a:p>
            <a:pPr lvl="1">
              <a:buFont typeface="Wingdings" pitchFamily="2" charset="2"/>
              <a:buChar char="ü"/>
            </a:pPr>
            <a:endParaRPr lang="nb-NO" sz="2400" dirty="0" smtClean="0"/>
          </a:p>
          <a:p>
            <a:pPr lvl="1">
              <a:buFont typeface="Wingdings" pitchFamily="2" charset="2"/>
              <a:buChar char="ü"/>
            </a:pPr>
            <a:r>
              <a:rPr lang="nb-NO" sz="2400" dirty="0" smtClean="0"/>
              <a:t>KS FOU 2013. Hverdagsrehabilitering </a:t>
            </a:r>
          </a:p>
          <a:p>
            <a:pPr lvl="1">
              <a:buFont typeface="Wingdings" pitchFamily="2" charset="2"/>
              <a:buChar char="ü"/>
            </a:pPr>
            <a:endParaRPr lang="nb-NO" sz="2400" dirty="0" smtClean="0"/>
          </a:p>
          <a:p>
            <a:pPr lvl="1">
              <a:buFont typeface="Wingdings" pitchFamily="2" charset="2"/>
              <a:buChar char="ü"/>
            </a:pPr>
            <a:r>
              <a:rPr lang="nb-NO" sz="2400" dirty="0" smtClean="0"/>
              <a:t>Nasjonalt program for leverandørutvikling: innovasjon i anskaffelser. </a:t>
            </a:r>
          </a:p>
          <a:p>
            <a:pPr>
              <a:buFont typeface="Wingdings" pitchFamily="2" charset="2"/>
              <a:buChar char="ü"/>
            </a:pPr>
            <a:endParaRPr lang="nb-NO" sz="2400" dirty="0" smtClean="0"/>
          </a:p>
          <a:p>
            <a:pPr>
              <a:buFont typeface="Wingdings" pitchFamily="2" charset="2"/>
              <a:buChar char="ü"/>
            </a:pPr>
            <a:endParaRPr lang="nb-NO" dirty="0"/>
          </a:p>
        </p:txBody>
      </p:sp>
      <p:pic>
        <p:nvPicPr>
          <p:cNvPr id="5" name="Picture 2" descr="http://farm9.staticflickr.com/8324/8089709285_ec092399ae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844" y="136479"/>
            <a:ext cx="3008502" cy="450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309628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797" y="-429648"/>
            <a:ext cx="7701884" cy="616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846161" y="5731859"/>
            <a:ext cx="618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hlinkClick r:id="rId3"/>
              </a:rPr>
              <a:t>Nytt, nyttig og nyttiggjort – Kommunesektorens innovasjonsverktøy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58855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92322" y="-204717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170142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3927" y="-341194"/>
            <a:ext cx="9860508" cy="788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557961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8000" dirty="0" smtClean="0">
                <a:solidFill>
                  <a:schemeClr val="bg1">
                    <a:lumMod val="50000"/>
                  </a:schemeClr>
                </a:solidFill>
              </a:rPr>
              <a:t>Flokene vi ikke klarer å løse opp i</a:t>
            </a:r>
            <a:endParaRPr lang="nb-NO" sz="8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288" y="98425"/>
            <a:ext cx="6827837" cy="601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260510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6633" y="1692122"/>
            <a:ext cx="2313296" cy="59387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Treffer dette deres behov?</a:t>
            </a:r>
            <a:endParaRPr lang="nb-NO" dirty="0"/>
          </a:p>
        </p:txBody>
      </p:sp>
      <p:pic>
        <p:nvPicPr>
          <p:cNvPr id="3074" name="Picture 2" descr="C:\Users\2863tan\AppData\Local\Microsoft\Windows\Temporary Internet Files\Content.IE5\OYAWJ23M\MP9004223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4203" y="477671"/>
            <a:ext cx="3774722" cy="565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81192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8615" y="371601"/>
            <a:ext cx="8229600" cy="593878"/>
          </a:xfrm>
        </p:spPr>
        <p:txBody>
          <a:bodyPr/>
          <a:lstStyle/>
          <a:p>
            <a:r>
              <a:rPr lang="nb-NO" dirty="0" smtClean="0"/>
              <a:t>Innovasjon i offentlig sektor har blitt nasjonal politikk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9779" y="1303362"/>
            <a:ext cx="8468436" cy="4817659"/>
          </a:xfrm>
        </p:spPr>
        <p:txBody>
          <a:bodyPr>
            <a:normAutofit fontScale="92500" lnSpcReduction="10000"/>
          </a:bodyPr>
          <a:lstStyle/>
          <a:p>
            <a:r>
              <a:rPr lang="nb-NO" sz="2400" dirty="0" smtClean="0">
                <a:solidFill>
                  <a:schemeClr val="accent3">
                    <a:lumMod val="10000"/>
                  </a:schemeClr>
                </a:solidFill>
              </a:rPr>
              <a:t>Norges Forskningsråd: </a:t>
            </a:r>
            <a:r>
              <a:rPr lang="nb-NO" sz="2400" dirty="0">
                <a:solidFill>
                  <a:schemeClr val="accent3">
                    <a:lumMod val="10000"/>
                  </a:schemeClr>
                </a:solidFill>
              </a:rPr>
              <a:t>Policy for innovasjon i offentlig sektor. </a:t>
            </a:r>
            <a:r>
              <a:rPr lang="nb-NO" sz="2400" dirty="0" smtClean="0">
                <a:solidFill>
                  <a:schemeClr val="accent3">
                    <a:lumMod val="10000"/>
                  </a:schemeClr>
                </a:solidFill>
              </a:rPr>
              <a:t>Høst </a:t>
            </a:r>
            <a:r>
              <a:rPr lang="nb-NO" sz="2400" dirty="0">
                <a:solidFill>
                  <a:schemeClr val="accent3">
                    <a:lumMod val="10000"/>
                  </a:schemeClr>
                </a:solidFill>
              </a:rPr>
              <a:t>2012.</a:t>
            </a:r>
          </a:p>
          <a:p>
            <a:endParaRPr lang="nb-NO" sz="2400" dirty="0" smtClean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nb-NO" sz="2400" dirty="0" smtClean="0">
                <a:solidFill>
                  <a:schemeClr val="accent3">
                    <a:lumMod val="10000"/>
                  </a:schemeClr>
                </a:solidFill>
              </a:rPr>
              <a:t>Nærings- og handelsdepartementet: </a:t>
            </a:r>
            <a:r>
              <a:rPr lang="nb-NO" sz="2400" dirty="0">
                <a:solidFill>
                  <a:schemeClr val="accent3">
                    <a:lumMod val="10000"/>
                  </a:schemeClr>
                </a:solidFill>
              </a:rPr>
              <a:t>Strategi om økt innovasjonseffekt av offentlig </a:t>
            </a:r>
            <a:r>
              <a:rPr lang="nb-NO" sz="2400" dirty="0" smtClean="0">
                <a:solidFill>
                  <a:schemeClr val="accent3">
                    <a:lumMod val="10000"/>
                  </a:schemeClr>
                </a:solidFill>
              </a:rPr>
              <a:t>anskaffelser. Februar 2013</a:t>
            </a:r>
          </a:p>
          <a:p>
            <a:endParaRPr lang="nb-NO" sz="2400" dirty="0" smtClean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nb-NO" sz="2400" dirty="0" smtClean="0">
                <a:solidFill>
                  <a:schemeClr val="accent3">
                    <a:lumMod val="10000"/>
                  </a:schemeClr>
                </a:solidFill>
              </a:rPr>
              <a:t>Kommunal- og </a:t>
            </a:r>
            <a:r>
              <a:rPr lang="nb-NO" sz="2400" dirty="0" err="1" smtClean="0">
                <a:solidFill>
                  <a:schemeClr val="accent3">
                    <a:lumMod val="10000"/>
                  </a:schemeClr>
                </a:solidFill>
              </a:rPr>
              <a:t>regionaldep</a:t>
            </a:r>
            <a:r>
              <a:rPr lang="nb-NO" sz="2400" dirty="0" smtClean="0">
                <a:solidFill>
                  <a:schemeClr val="accent3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nb-NO" sz="2400" dirty="0" smtClean="0">
                <a:solidFill>
                  <a:schemeClr val="accent3">
                    <a:lumMod val="10000"/>
                  </a:schemeClr>
                </a:solidFill>
              </a:rPr>
              <a:t>Strategi </a:t>
            </a:r>
            <a:r>
              <a:rPr lang="nb-NO" sz="2400" dirty="0">
                <a:solidFill>
                  <a:schemeClr val="accent3">
                    <a:lumMod val="10000"/>
                  </a:schemeClr>
                </a:solidFill>
              </a:rPr>
              <a:t>for innovasjon i </a:t>
            </a:r>
            <a:r>
              <a:rPr lang="nb-NO" sz="2400" dirty="0" smtClean="0">
                <a:solidFill>
                  <a:schemeClr val="accent3">
                    <a:lumMod val="10000"/>
                  </a:schemeClr>
                </a:solidFill>
              </a:rPr>
              <a:t>kommune-</a:t>
            </a:r>
          </a:p>
          <a:p>
            <a:pPr marL="0" indent="0">
              <a:buNone/>
            </a:pPr>
            <a:r>
              <a:rPr lang="nb-NO" sz="2400" dirty="0" smtClean="0">
                <a:solidFill>
                  <a:schemeClr val="accent3">
                    <a:lumMod val="10000"/>
                  </a:schemeClr>
                </a:solidFill>
              </a:rPr>
              <a:t>sektoren</a:t>
            </a:r>
            <a:r>
              <a:rPr lang="nb-NO" sz="2400" dirty="0">
                <a:solidFill>
                  <a:schemeClr val="accent3">
                    <a:lumMod val="10000"/>
                  </a:schemeClr>
                </a:solidFill>
              </a:rPr>
              <a:t>. </a:t>
            </a:r>
            <a:r>
              <a:rPr lang="nb-NO" sz="2400" dirty="0" smtClean="0">
                <a:solidFill>
                  <a:schemeClr val="accent3">
                    <a:lumMod val="10000"/>
                  </a:schemeClr>
                </a:solidFill>
              </a:rPr>
              <a:t>April 2013.</a:t>
            </a:r>
          </a:p>
          <a:p>
            <a:endParaRPr lang="nb-NO" sz="2400" dirty="0">
              <a:solidFill>
                <a:schemeClr val="accent3">
                  <a:lumMod val="10000"/>
                </a:schemeClr>
              </a:solidFill>
            </a:endParaRPr>
          </a:p>
          <a:p>
            <a:endParaRPr lang="nb-NO" sz="2400" dirty="0" smtClean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nb-NO" sz="2400" dirty="0" smtClean="0">
                <a:solidFill>
                  <a:schemeClr val="accent3">
                    <a:lumMod val="10000"/>
                  </a:schemeClr>
                </a:solidFill>
              </a:rPr>
              <a:t>Helse- og omsorgsdepartementet: </a:t>
            </a:r>
            <a:r>
              <a:rPr lang="nb-NO" sz="2400" dirty="0">
                <a:solidFill>
                  <a:schemeClr val="accent3">
                    <a:lumMod val="10000"/>
                  </a:schemeClr>
                </a:solidFill>
              </a:rPr>
              <a:t>Stortingsmelding </a:t>
            </a:r>
            <a:r>
              <a:rPr lang="nb-NO" sz="2400" dirty="0" smtClean="0">
                <a:solidFill>
                  <a:schemeClr val="accent3">
                    <a:lumMod val="10000"/>
                  </a:schemeClr>
                </a:solidFill>
              </a:rPr>
              <a:t>Morgendagens omsorg</a:t>
            </a:r>
            <a:r>
              <a:rPr lang="nb-NO" sz="2400" dirty="0">
                <a:solidFill>
                  <a:schemeClr val="accent3">
                    <a:lumMod val="10000"/>
                  </a:schemeClr>
                </a:solidFill>
              </a:rPr>
              <a:t>. </a:t>
            </a:r>
            <a:r>
              <a:rPr lang="nb-NO" sz="2400" dirty="0" smtClean="0">
                <a:solidFill>
                  <a:schemeClr val="accent3">
                    <a:lumMod val="10000"/>
                  </a:schemeClr>
                </a:solidFill>
              </a:rPr>
              <a:t>April 2013</a:t>
            </a:r>
            <a:endParaRPr lang="nb-NO" sz="2400" dirty="0">
              <a:solidFill>
                <a:schemeClr val="accent3">
                  <a:lumMod val="10000"/>
                </a:schemeClr>
              </a:solidFill>
            </a:endParaRPr>
          </a:p>
          <a:p>
            <a:endParaRPr lang="nb-NO" dirty="0" smtClean="0">
              <a:solidFill>
                <a:schemeClr val="accent3">
                  <a:lumMod val="10000"/>
                </a:schemeClr>
              </a:solidFill>
            </a:endParaRPr>
          </a:p>
          <a:p>
            <a:endParaRPr lang="nb-NO" dirty="0" smtClean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6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53795" y="3016155"/>
            <a:ext cx="4127049" cy="20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734482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tel 1"/>
          <p:cNvSpPr>
            <a:spLocks noGrp="1"/>
          </p:cNvSpPr>
          <p:nvPr>
            <p:ph type="title"/>
          </p:nvPr>
        </p:nvSpPr>
        <p:spPr>
          <a:xfrm>
            <a:off x="155291" y="156097"/>
            <a:ext cx="8633868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endParaRPr lang="nb-NO" sz="3200" b="1" dirty="0" smtClean="0"/>
          </a:p>
        </p:txBody>
      </p:sp>
      <p:sp>
        <p:nvSpPr>
          <p:cNvPr id="41987" name="Plassholder for innhold 2"/>
          <p:cNvSpPr>
            <a:spLocks noGrp="1"/>
          </p:cNvSpPr>
          <p:nvPr>
            <p:ph idx="1"/>
          </p:nvPr>
        </p:nvSpPr>
        <p:spPr>
          <a:xfrm>
            <a:off x="323849" y="1037231"/>
            <a:ext cx="8465309" cy="5131558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ü"/>
            </a:pP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</a:t>
            </a:r>
            <a:r>
              <a:rPr lang="nb-NO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et bør utvikles et «innovasjonssystem» for </a:t>
            </a: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kommunal </a:t>
            </a:r>
            <a:r>
              <a:rPr lang="nb-NO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sektor: utdanning, forskning, risikoavlastning, rådgivning og lov- og regelverk, samt </a:t>
            </a: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andre </a:t>
            </a:r>
            <a:r>
              <a:rPr lang="nb-NO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rammebetingelser. 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ü"/>
            </a:pPr>
            <a:endParaRPr lang="nb-NO" sz="28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ü"/>
            </a:pPr>
            <a:r>
              <a:rPr lang="nb-NO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Det </a:t>
            </a: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er behov for </a:t>
            </a:r>
            <a:r>
              <a:rPr lang="nb-NO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innovasjonsvirkemidler </a:t>
            </a: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som er skreddersydd for offentlig </a:t>
            </a:r>
            <a:r>
              <a:rPr lang="nb-NO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sektor, virkemidlene vi har i dag er laget for næringslivet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ü"/>
            </a:pPr>
            <a:endParaRPr lang="nb-NO" sz="28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ü"/>
            </a:pP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</a:t>
            </a:r>
            <a:r>
              <a:rPr lang="nb-NO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et bør etableres en kommunal innovasjonspådriver som kan gi råd, tilby risikoavlastning og støtte i kommunale innovasjonsprosesser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ü"/>
            </a:pPr>
            <a:endParaRPr lang="nb-NO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ü"/>
            </a:pPr>
            <a:r>
              <a:rPr lang="nb-NO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Det er en bekymring at staten ser ut til å bygge opp </a:t>
            </a: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statlige </a:t>
            </a:r>
            <a:r>
              <a:rPr lang="nb-NO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sektorvirkemidler slik stortingsmeldingen Morgendagens omsorg foreslår. Dette </a:t>
            </a: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vanskeliggjør kommunenes arbeid med en helhetlig tilnærming til kommunal innovasjon. </a:t>
            </a:r>
            <a:endParaRPr lang="nb-NO" sz="2800" dirty="0">
              <a:solidFill>
                <a:schemeClr val="accent3">
                  <a:lumMod val="25000"/>
                </a:schemeClr>
              </a:solidFill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ü"/>
            </a:pPr>
            <a:endParaRPr lang="nb-NO" sz="2800" dirty="0" smtClean="0">
              <a:solidFill>
                <a:schemeClr val="accent3">
                  <a:lumMod val="25000"/>
                </a:schemeClr>
              </a:solidFill>
            </a:endParaRPr>
          </a:p>
          <a:p>
            <a:endParaRPr lang="nb-NO" dirty="0" smtClean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573206" y="259307"/>
            <a:ext cx="620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KS mener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446449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4842" y="203200"/>
            <a:ext cx="8413462" cy="35089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5539" y="3286115"/>
            <a:ext cx="8552765" cy="260672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2200" dirty="0" smtClean="0"/>
              <a:t>www.ks.no/tema/Innovasjon-og-forskning/</a:t>
            </a:r>
            <a:br>
              <a:rPr lang="nb-NO" sz="2200" dirty="0" smtClean="0"/>
            </a:b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>Følg Innovasjonsalliansen </a:t>
            </a:r>
            <a:r>
              <a:rPr lang="nb-NO" sz="2200" dirty="0"/>
              <a:t>på </a:t>
            </a:r>
            <a:r>
              <a:rPr lang="nb-NO" sz="2200" dirty="0" err="1" smtClean="0"/>
              <a:t>Facebook</a:t>
            </a:r>
            <a:r>
              <a:rPr lang="nb-NO" sz="2200" dirty="0"/>
              <a:t>: </a:t>
            </a:r>
            <a:r>
              <a:rPr lang="nb-NO" sz="2200" dirty="0">
                <a:hlinkClick r:id="rId4"/>
              </a:rPr>
              <a:t>https://www.facebook.com/groups/441685639191444/#!/</a:t>
            </a:r>
            <a:r>
              <a:rPr lang="nb-NO" sz="2200" dirty="0" smtClean="0">
                <a:hlinkClick r:id="rId4"/>
              </a:rPr>
              <a:t>pages/Innovasjonsalliansen/121736257839762?fref=ts</a:t>
            </a:r>
            <a:r>
              <a:rPr lang="nb-NO" sz="2200" dirty="0" smtClean="0"/>
              <a:t> – en gullgruve med innovasjonseksempler</a:t>
            </a:r>
            <a:br>
              <a:rPr lang="nb-NO" sz="2200" dirty="0" smtClean="0"/>
            </a:b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/>
              <a:t/>
            </a:r>
            <a:br>
              <a:rPr lang="nb-NO" sz="2200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081916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2601913" cy="6059488"/>
          </a:xfrm>
        </p:spPr>
        <p:txBody>
          <a:bodyPr>
            <a:normAutofit/>
          </a:bodyPr>
          <a:lstStyle/>
          <a:p>
            <a:pPr marL="0" indent="0"/>
            <a:r>
              <a:rPr lang="nb-NO" sz="3200" i="1" dirty="0" smtClean="0">
                <a:latin typeface="Monotype Corsiva" pitchFamily="66" charset="0"/>
                <a:ea typeface="ＭＳ Ｐゴシック" pitchFamily="34" charset="-128"/>
              </a:rPr>
              <a:t/>
            </a:r>
            <a:br>
              <a:rPr lang="nb-NO" sz="3200" i="1" dirty="0" smtClean="0">
                <a:latin typeface="Monotype Corsiva" pitchFamily="66" charset="0"/>
                <a:ea typeface="ＭＳ Ｐゴシック" pitchFamily="34" charset="-128"/>
              </a:rPr>
            </a:br>
            <a:r>
              <a:rPr lang="nb-NO" i="1" dirty="0" err="1" smtClean="0">
                <a:latin typeface="Monotype Corsiva" pitchFamily="66" charset="0"/>
                <a:ea typeface="ＭＳ Ｐゴシック" pitchFamily="34" charset="-128"/>
              </a:rPr>
              <a:t>You</a:t>
            </a:r>
            <a:r>
              <a:rPr lang="nb-NO" i="1" dirty="0" smtClean="0">
                <a:latin typeface="Monotype Corsiva" pitchFamily="66" charset="0"/>
                <a:ea typeface="ＭＳ Ｐゴシック" pitchFamily="34" charset="-128"/>
              </a:rPr>
              <a:t> </a:t>
            </a:r>
            <a:r>
              <a:rPr lang="nb-NO" i="1" dirty="0" err="1" smtClean="0">
                <a:latin typeface="Monotype Corsiva" pitchFamily="66" charset="0"/>
                <a:ea typeface="ＭＳ Ｐゴシック" pitchFamily="34" charset="-128"/>
              </a:rPr>
              <a:t>are</a:t>
            </a:r>
            <a:r>
              <a:rPr lang="nb-NO" i="1" dirty="0" smtClean="0">
                <a:latin typeface="Monotype Corsiva" pitchFamily="66" charset="0"/>
                <a:ea typeface="ＭＳ Ｐゴシック" pitchFamily="34" charset="-128"/>
              </a:rPr>
              <a:t> lost </a:t>
            </a:r>
            <a:r>
              <a:rPr lang="nb-NO" i="1" dirty="0" err="1" smtClean="0">
                <a:latin typeface="Monotype Corsiva" pitchFamily="66" charset="0"/>
                <a:ea typeface="ＭＳ Ｐゴシック" pitchFamily="34" charset="-128"/>
              </a:rPr>
              <a:t>the</a:t>
            </a:r>
            <a:r>
              <a:rPr lang="nb-NO" i="1" dirty="0" smtClean="0">
                <a:latin typeface="Monotype Corsiva" pitchFamily="66" charset="0"/>
                <a:ea typeface="ＭＳ Ｐゴシック" pitchFamily="34" charset="-128"/>
              </a:rPr>
              <a:t> moment </a:t>
            </a:r>
            <a:r>
              <a:rPr lang="nb-NO" i="1" dirty="0" err="1" smtClean="0">
                <a:latin typeface="Monotype Corsiva" pitchFamily="66" charset="0"/>
                <a:ea typeface="ＭＳ Ｐゴシック" pitchFamily="34" charset="-128"/>
              </a:rPr>
              <a:t>you</a:t>
            </a:r>
            <a:r>
              <a:rPr lang="nb-NO" i="1" dirty="0" smtClean="0">
                <a:latin typeface="Monotype Corsiva" pitchFamily="66" charset="0"/>
                <a:ea typeface="ＭＳ Ｐゴシック" pitchFamily="34" charset="-128"/>
              </a:rPr>
              <a:t> </a:t>
            </a:r>
            <a:r>
              <a:rPr lang="nb-NO" i="1" dirty="0" err="1" smtClean="0">
                <a:latin typeface="Monotype Corsiva" pitchFamily="66" charset="0"/>
                <a:ea typeface="ＭＳ Ｐゴシック" pitchFamily="34" charset="-128"/>
              </a:rPr>
              <a:t>know</a:t>
            </a:r>
            <a:r>
              <a:rPr lang="nb-NO" i="1" dirty="0" smtClean="0">
                <a:latin typeface="Monotype Corsiva" pitchFamily="66" charset="0"/>
                <a:ea typeface="ＭＳ Ｐゴシック" pitchFamily="34" charset="-128"/>
              </a:rPr>
              <a:t> </a:t>
            </a:r>
            <a:r>
              <a:rPr lang="nb-NO" i="1" dirty="0" err="1" smtClean="0">
                <a:latin typeface="Monotype Corsiva" pitchFamily="66" charset="0"/>
                <a:ea typeface="ＭＳ Ｐゴシック" pitchFamily="34" charset="-128"/>
              </a:rPr>
              <a:t>what</a:t>
            </a:r>
            <a:r>
              <a:rPr lang="nb-NO" i="1" dirty="0" smtClean="0">
                <a:latin typeface="Monotype Corsiva" pitchFamily="66" charset="0"/>
                <a:ea typeface="ＭＳ Ｐゴシック" pitchFamily="34" charset="-128"/>
              </a:rPr>
              <a:t> </a:t>
            </a:r>
            <a:r>
              <a:rPr lang="nb-NO" i="1" dirty="0" err="1" smtClean="0">
                <a:latin typeface="Monotype Corsiva" pitchFamily="66" charset="0"/>
                <a:ea typeface="ＭＳ Ｐゴシック" pitchFamily="34" charset="-128"/>
              </a:rPr>
              <a:t>the</a:t>
            </a:r>
            <a:r>
              <a:rPr lang="nb-NO" i="1" dirty="0" smtClean="0">
                <a:latin typeface="Monotype Corsiva" pitchFamily="66" charset="0"/>
                <a:ea typeface="ＭＳ Ｐゴシック" pitchFamily="34" charset="-128"/>
              </a:rPr>
              <a:t> </a:t>
            </a:r>
            <a:r>
              <a:rPr lang="nb-NO" i="1" dirty="0" err="1" smtClean="0">
                <a:latin typeface="Monotype Corsiva" pitchFamily="66" charset="0"/>
                <a:ea typeface="ＭＳ Ｐゴシック" pitchFamily="34" charset="-128"/>
              </a:rPr>
              <a:t>result</a:t>
            </a:r>
            <a:r>
              <a:rPr lang="nb-NO" i="1" dirty="0" smtClean="0">
                <a:latin typeface="Monotype Corsiva" pitchFamily="66" charset="0"/>
                <a:ea typeface="ＭＳ Ｐゴシック" pitchFamily="34" charset="-128"/>
              </a:rPr>
              <a:t> </a:t>
            </a:r>
            <a:r>
              <a:rPr lang="nb-NO" i="1" dirty="0" err="1" smtClean="0">
                <a:latin typeface="Monotype Corsiva" pitchFamily="66" charset="0"/>
                <a:ea typeface="ＭＳ Ｐゴシック" pitchFamily="34" charset="-128"/>
              </a:rPr>
              <a:t>will</a:t>
            </a:r>
            <a:r>
              <a:rPr lang="nb-NO" i="1" dirty="0" smtClean="0">
                <a:latin typeface="Monotype Corsiva" pitchFamily="66" charset="0"/>
                <a:ea typeface="ＭＳ Ｐゴシック" pitchFamily="34" charset="-128"/>
              </a:rPr>
              <a:t> be</a:t>
            </a:r>
            <a:r>
              <a:rPr lang="nb-NO" i="1" dirty="0" smtClean="0">
                <a:latin typeface="Myriad Web" pitchFamily="34" charset="0"/>
                <a:ea typeface="ＭＳ Ｐゴシック" pitchFamily="34" charset="-128"/>
              </a:rPr>
              <a:t>	</a:t>
            </a:r>
            <a:r>
              <a:rPr lang="nb-NO" sz="3200" dirty="0" smtClean="0">
                <a:latin typeface="Myriad Web" pitchFamily="34" charset="0"/>
                <a:ea typeface="ＭＳ Ｐゴシック" pitchFamily="34" charset="-128"/>
              </a:rPr>
              <a:t>		</a:t>
            </a:r>
            <a:br>
              <a:rPr lang="nb-NO" sz="3200" dirty="0" smtClean="0">
                <a:latin typeface="Myriad Web" pitchFamily="34" charset="0"/>
                <a:ea typeface="ＭＳ Ｐゴシック" pitchFamily="34" charset="-128"/>
              </a:rPr>
            </a:br>
            <a:r>
              <a:rPr lang="nb-NO" sz="3200" dirty="0" smtClean="0">
                <a:latin typeface="Myriad Web" pitchFamily="34" charset="0"/>
                <a:ea typeface="ＭＳ Ｐゴシック" pitchFamily="34" charset="-128"/>
              </a:rPr>
              <a:t>			</a:t>
            </a:r>
            <a:r>
              <a:rPr lang="nb-NO" sz="1600" dirty="0" smtClean="0">
                <a:latin typeface="Monotype Corsiva" pitchFamily="66" charset="0"/>
                <a:ea typeface="ＭＳ Ｐゴシック" pitchFamily="34" charset="-128"/>
              </a:rPr>
              <a:t>Juan Gris</a:t>
            </a:r>
            <a:r>
              <a:rPr lang="nb-NO" sz="1600" dirty="0" smtClean="0">
                <a:ea typeface="ＭＳ Ｐゴシック" pitchFamily="34" charset="-128"/>
              </a:rPr>
              <a:t> </a:t>
            </a:r>
            <a:br>
              <a:rPr lang="nb-NO" sz="1600" dirty="0" smtClean="0">
                <a:ea typeface="ＭＳ Ｐゴシック" pitchFamily="34" charset="-128"/>
              </a:rPr>
            </a:br>
            <a:r>
              <a:rPr lang="nb-NO" sz="1600" dirty="0">
                <a:ea typeface="ＭＳ Ｐゴシック" pitchFamily="34" charset="-128"/>
              </a:rPr>
              <a:t/>
            </a:r>
            <a:br>
              <a:rPr lang="nb-NO" sz="1600" dirty="0">
                <a:ea typeface="ＭＳ Ｐゴシック" pitchFamily="34" charset="-128"/>
              </a:rPr>
            </a:br>
            <a:r>
              <a:rPr lang="nb-NO" sz="1600" dirty="0" smtClean="0">
                <a:ea typeface="ＭＳ Ｐゴシック" pitchFamily="34" charset="-128"/>
              </a:rPr>
              <a:t/>
            </a:r>
            <a:br>
              <a:rPr lang="nb-NO" sz="1600" dirty="0" smtClean="0">
                <a:ea typeface="ＭＳ Ｐゴシック" pitchFamily="34" charset="-128"/>
              </a:rPr>
            </a:br>
            <a:r>
              <a:rPr lang="nb-NO" sz="1600" dirty="0">
                <a:ea typeface="ＭＳ Ｐゴシック" pitchFamily="34" charset="-128"/>
              </a:rPr>
              <a:t/>
            </a:r>
            <a:br>
              <a:rPr lang="nb-NO" sz="1600" dirty="0">
                <a:ea typeface="ＭＳ Ｐゴシック" pitchFamily="34" charset="-128"/>
              </a:rPr>
            </a:br>
            <a:r>
              <a:rPr lang="nb-NO" sz="1600" dirty="0" smtClean="0">
                <a:ea typeface="ＭＳ Ｐゴシック" pitchFamily="34" charset="-128"/>
              </a:rPr>
              <a:t/>
            </a:r>
            <a:br>
              <a:rPr lang="nb-NO" sz="1600" dirty="0" smtClean="0">
                <a:ea typeface="ＭＳ Ｐゴシック" pitchFamily="34" charset="-128"/>
              </a:rPr>
            </a:br>
            <a:r>
              <a:rPr lang="nb-NO" sz="1600" dirty="0">
                <a:ea typeface="ＭＳ Ｐゴシック" pitchFamily="34" charset="-128"/>
              </a:rPr>
              <a:t/>
            </a:r>
            <a:br>
              <a:rPr lang="nb-NO" sz="1600" dirty="0">
                <a:ea typeface="ＭＳ Ｐゴシック" pitchFamily="34" charset="-128"/>
              </a:rPr>
            </a:br>
            <a:r>
              <a:rPr lang="nb-NO" sz="13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Slipp </a:t>
            </a:r>
            <a:r>
              <a:rPr lang="nb-NO" sz="13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taket – fest grepet</a:t>
            </a:r>
            <a:br>
              <a:rPr lang="nb-NO" sz="1300" dirty="0">
                <a:solidFill>
                  <a:schemeClr val="bg1">
                    <a:lumMod val="50000"/>
                  </a:schemeClr>
                </a:solidFill>
                <a:hlinkClick r:id="rId3"/>
              </a:rPr>
            </a:br>
            <a:r>
              <a:rPr lang="nb-NO" sz="13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/>
            </a:r>
            <a:br>
              <a:rPr lang="nb-NO" sz="1300" dirty="0">
                <a:solidFill>
                  <a:schemeClr val="bg1">
                    <a:lumMod val="50000"/>
                  </a:schemeClr>
                </a:solidFill>
                <a:hlinkClick r:id="rId3"/>
              </a:rPr>
            </a:br>
            <a:r>
              <a:rPr lang="nb-NO" sz="13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nb-NO" sz="13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://www.youtube.com/watch?v=LHjsMuas18w&amp;list=FLold3mF7hvoR7MNh3ONT5GQ&amp;index=1&amp;feature=plpp_video</a:t>
            </a:r>
            <a:r>
              <a:rPr lang="nb-NO" sz="13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nb-NO" sz="1300" dirty="0">
                <a:solidFill>
                  <a:schemeClr val="bg1">
                    <a:lumMod val="50000"/>
                  </a:schemeClr>
                </a:solidFill>
              </a:rPr>
            </a:br>
            <a:endParaRPr lang="nb-NO" sz="1300" dirty="0" smtClean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68611" name="Picture 3" descr="3291299838_c4c7bf51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9361" y="107867"/>
            <a:ext cx="4300681" cy="632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960437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2830" y="723131"/>
            <a:ext cx="8441140" cy="593878"/>
          </a:xfrm>
        </p:spPr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600502"/>
            <a:ext cx="8229600" cy="4299044"/>
          </a:xfrm>
        </p:spPr>
        <p:txBody>
          <a:bodyPr>
            <a:normAutofit fontScale="77500" lnSpcReduction="20000"/>
          </a:bodyPr>
          <a:lstStyle/>
          <a:p>
            <a:endParaRPr lang="nb-NO" dirty="0" smtClean="0"/>
          </a:p>
          <a:p>
            <a:pPr marL="0" indent="0">
              <a:buNone/>
            </a:pPr>
            <a:r>
              <a:rPr lang="nb-NO" sz="7100" dirty="0" smtClean="0"/>
              <a:t>Floker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Kommunene </a:t>
            </a:r>
            <a:r>
              <a:rPr lang="nb-NO" dirty="0"/>
              <a:t>møter i økende grad komplekse problemer som ikke hører hjemme bare ett sted i organisasjonen, og som ikke kan løses ved standardløsninger og flere </a:t>
            </a:r>
            <a:r>
              <a:rPr lang="nb-NO" dirty="0" smtClean="0"/>
              <a:t>ressurser. Vi kaller disse komplekse problemene for floker. Eksempler på floker: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pPr lvl="1"/>
            <a:r>
              <a:rPr lang="nb-NO" dirty="0"/>
              <a:t>Et ønske om at folk skal kunne bo hjemme – lengst mulig</a:t>
            </a:r>
          </a:p>
          <a:p>
            <a:pPr lvl="1"/>
            <a:r>
              <a:rPr lang="nb-NO" dirty="0"/>
              <a:t>Mangel på arbeidskraft i pleie og </a:t>
            </a:r>
            <a:r>
              <a:rPr lang="nb-NO" dirty="0" smtClean="0"/>
              <a:t>omsorgssektoren</a:t>
            </a:r>
          </a:p>
          <a:p>
            <a:pPr lvl="1"/>
            <a:r>
              <a:rPr lang="nb-NO" dirty="0" smtClean="0"/>
              <a:t>For lite aktivitet for eldre på institusjon</a:t>
            </a:r>
            <a:endParaRPr lang="nb-NO" dirty="0"/>
          </a:p>
          <a:p>
            <a:pPr lvl="1"/>
            <a:r>
              <a:rPr lang="nb-NO" dirty="0"/>
              <a:t>Frafall i skolen</a:t>
            </a:r>
          </a:p>
          <a:p>
            <a:pPr lvl="1"/>
            <a:r>
              <a:rPr lang="nb-NO" dirty="0"/>
              <a:t>Høye forventninger til kommunale tjenester og anstrengt økonomi</a:t>
            </a:r>
          </a:p>
          <a:p>
            <a:pPr lvl="1"/>
            <a:r>
              <a:rPr lang="nb-NO" dirty="0"/>
              <a:t>For svake resultater i skolen i </a:t>
            </a:r>
            <a:r>
              <a:rPr lang="nb-NO" dirty="0" err="1"/>
              <a:t>fht</a:t>
            </a:r>
            <a:r>
              <a:rPr lang="nb-NO" dirty="0"/>
              <a:t> </a:t>
            </a:r>
            <a:r>
              <a:rPr lang="nb-NO" dirty="0" smtClean="0"/>
              <a:t>ressursbruk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57200" y="5404513"/>
            <a:ext cx="852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>
                <a:solidFill>
                  <a:schemeClr val="bg1">
                    <a:lumMod val="50000"/>
                  </a:schemeClr>
                </a:solidFill>
              </a:rPr>
              <a:t>Innovasjon må gripes an på tvers av sektorer, profesjoner og fag</a:t>
            </a:r>
            <a:endParaRPr lang="nb-NO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507" y="191070"/>
            <a:ext cx="5561463" cy="169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382940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2863tan\AppData\Local\Microsoft\Windows\Temporary Internet Files\Content.IE5\DTSOJSYV\MP90028993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79" y="510029"/>
            <a:ext cx="8098047" cy="37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74002" y="825089"/>
            <a:ext cx="8229600" cy="593878"/>
          </a:xfrm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En brennende plattform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93427" y="3546509"/>
            <a:ext cx="8229600" cy="2697163"/>
          </a:xfrm>
        </p:spPr>
        <p:txBody>
          <a:bodyPr>
            <a:normAutofit/>
          </a:bodyPr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24979" y="4353635"/>
            <a:ext cx="82140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«Krise </a:t>
            </a:r>
            <a:r>
              <a:rPr lang="nb-N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er det ultimate utgangspunktet for å starte med innovasjon. Hvis dere ikke har en krise så skaff dere en», Harald Danielsen, rådmann i Arendal</a:t>
            </a:r>
          </a:p>
          <a:p>
            <a:endParaRPr lang="nb-NO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r>
              <a:rPr lang="nb-N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«Den økonomiske krisen har vært av enormt stor betydning for farten på nyskaping og innovasjon i danske kommuner», </a:t>
            </a:r>
            <a:r>
              <a:rPr lang="nb-N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professor </a:t>
            </a:r>
            <a:r>
              <a:rPr lang="nb-N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Eva </a:t>
            </a:r>
            <a:r>
              <a:rPr lang="nb-N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Sørensen, Universitetet i Roskilde</a:t>
            </a:r>
            <a:endParaRPr lang="nb-NO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endParaRPr lang="nb-NO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r>
              <a:rPr lang="nb-N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«Norsk offentlig sektor kjør på </a:t>
            </a:r>
            <a:r>
              <a:rPr lang="nb-NO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førsta</a:t>
            </a:r>
            <a:r>
              <a:rPr lang="nb-N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klass», Gøran Persson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67676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Hva er flokene i Vestregionen? </a:t>
            </a:r>
            <a:br>
              <a:rPr lang="nb-NO" dirty="0" smtClean="0"/>
            </a:br>
            <a:r>
              <a:rPr lang="nb-NO" dirty="0" smtClean="0"/>
              <a:t>Brenner det under føttene deres?</a:t>
            </a:r>
            <a:endParaRPr lang="nb-NO" dirty="0"/>
          </a:p>
        </p:txBody>
      </p:sp>
      <p:pic>
        <p:nvPicPr>
          <p:cNvPr id="1026" name="Picture 2" descr="C:\Users\2863tan\AppData\Local\Microsoft\Windows\Temporary Internet Files\Content.IE5\OYAWJ23M\MP9004223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8806" y="777923"/>
            <a:ext cx="3337994" cy="500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305411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8018" y="1098244"/>
            <a:ext cx="8229600" cy="593878"/>
          </a:xfrm>
        </p:spPr>
        <p:txBody>
          <a:bodyPr/>
          <a:lstStyle/>
          <a:p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Hva er innovasjon egentlig?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ü"/>
            </a:pPr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Nytt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ü"/>
            </a:pPr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Nyttig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ü"/>
            </a:pPr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Nyttiggjort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8" name="Picture 4" descr="C:\Users\2863tan\AppData\Local\Microsoft\Windows\Temporary Internet Files\Content.IE5\LC9OQUT6\MP90044247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2376" y="573206"/>
            <a:ext cx="3323230" cy="498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838942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863tan\AppData\Local\Microsoft\Windows\Temporary Internet Files\Content.IE5\ZL44GSOP\MP9004487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70" y="0"/>
            <a:ext cx="8720918" cy="636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13698"/>
            <a:ext cx="8229600" cy="593878"/>
          </a:xfrm>
        </p:spPr>
        <p:txBody>
          <a:bodyPr/>
          <a:lstStyle/>
          <a:p>
            <a:r>
              <a:rPr lang="nb-NO" b="1" dirty="0" smtClean="0">
                <a:solidFill>
                  <a:srgbClr val="00B050"/>
                </a:solidFill>
              </a:rPr>
              <a:t>Hva er forskjell på innovasjon og utvikling?</a:t>
            </a:r>
            <a:endParaRPr lang="nb-NO" b="1" dirty="0">
              <a:solidFill>
                <a:srgbClr val="00B05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07413"/>
            <a:ext cx="5124734" cy="2697163"/>
          </a:xfrm>
        </p:spPr>
        <p:txBody>
          <a:bodyPr/>
          <a:lstStyle/>
          <a:p>
            <a:r>
              <a:rPr lang="nb-NO" dirty="0" smtClean="0"/>
              <a:t>Utvikling = målet/løsningen er ofte kjent, milepælene satt. «Gjøre det man gjør, bedre».</a:t>
            </a:r>
          </a:p>
          <a:p>
            <a:endParaRPr lang="nb-NO" dirty="0" smtClean="0"/>
          </a:p>
          <a:p>
            <a:r>
              <a:rPr lang="nb-NO" dirty="0" smtClean="0"/>
              <a:t>Innovasjon =  sirkulær prosess, behovet beskrevet, målet/løsningen ukjent, test og juster underveis. «Gjøre noe nytt»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57200" y="5909481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1" dirty="0" smtClean="0">
                <a:solidFill>
                  <a:srgbClr val="00B050"/>
                </a:solidFill>
              </a:rPr>
              <a:t>…og av og til blir det innovasjon av utviklingsarbeid og av og til utvikling av innovasjonsarbeid….</a:t>
            </a:r>
            <a:endParaRPr lang="nb-NO" sz="1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528738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øyrepil med hakk 1"/>
          <p:cNvSpPr/>
          <p:nvPr/>
        </p:nvSpPr>
        <p:spPr bwMode="auto">
          <a:xfrm>
            <a:off x="647699" y="2503709"/>
            <a:ext cx="7488237" cy="2087562"/>
          </a:xfrm>
          <a:prstGeom prst="notched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nb-NO">
              <a:latin typeface="Helvetica" pitchFamily="37" charset="0"/>
              <a:ea typeface="ＭＳ Ｐゴシック" pitchFamily="34" charset="-128"/>
            </a:endParaRPr>
          </a:p>
        </p:txBody>
      </p:sp>
      <p:sp>
        <p:nvSpPr>
          <p:cNvPr id="33796" name="TekstSylinder 2"/>
          <p:cNvSpPr txBox="1">
            <a:spLocks noChangeArrowheads="1"/>
          </p:cNvSpPr>
          <p:nvPr/>
        </p:nvSpPr>
        <p:spPr bwMode="auto">
          <a:xfrm>
            <a:off x="1116013" y="3318890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b-NO" dirty="0"/>
              <a:t>God praksis </a:t>
            </a:r>
          </a:p>
        </p:txBody>
      </p:sp>
      <p:sp>
        <p:nvSpPr>
          <p:cNvPr id="33797" name="TekstSylinder 3"/>
          <p:cNvSpPr txBox="1">
            <a:spLocks noChangeArrowheads="1"/>
          </p:cNvSpPr>
          <p:nvPr/>
        </p:nvSpPr>
        <p:spPr bwMode="auto">
          <a:xfrm>
            <a:off x="3132137" y="3318890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b-NO" dirty="0"/>
              <a:t>Beste praksis </a:t>
            </a:r>
          </a:p>
        </p:txBody>
      </p:sp>
      <p:sp>
        <p:nvSpPr>
          <p:cNvPr id="33798" name="TekstSylinder 4"/>
          <p:cNvSpPr txBox="1">
            <a:spLocks noChangeArrowheads="1"/>
          </p:cNvSpPr>
          <p:nvPr/>
        </p:nvSpPr>
        <p:spPr bwMode="auto">
          <a:xfrm>
            <a:off x="5492750" y="3267259"/>
            <a:ext cx="2447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b-NO" dirty="0"/>
              <a:t>Neste praksis</a:t>
            </a:r>
          </a:p>
          <a:p>
            <a:pPr eaLnBrk="1" hangingPunct="1"/>
            <a:endParaRPr lang="nb-NO" dirty="0"/>
          </a:p>
        </p:txBody>
      </p:sp>
      <p:sp>
        <p:nvSpPr>
          <p:cNvPr id="6" name="Eksplosjon 1 5"/>
          <p:cNvSpPr/>
          <p:nvPr/>
        </p:nvSpPr>
        <p:spPr bwMode="auto">
          <a:xfrm>
            <a:off x="1311219" y="1121918"/>
            <a:ext cx="3240087" cy="2016125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nb-NO">
              <a:latin typeface="Helvetica" pitchFamily="37" charset="0"/>
              <a:ea typeface="ＭＳ Ｐゴシック" pitchFamily="34" charset="-128"/>
            </a:endParaRPr>
          </a:p>
        </p:txBody>
      </p:sp>
      <p:sp>
        <p:nvSpPr>
          <p:cNvPr id="33800" name="TekstSylinder 6"/>
          <p:cNvSpPr txBox="1">
            <a:spLocks noChangeArrowheads="1"/>
          </p:cNvSpPr>
          <p:nvPr/>
        </p:nvSpPr>
        <p:spPr bwMode="auto">
          <a:xfrm>
            <a:off x="1858906" y="1718819"/>
            <a:ext cx="2144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b-NO" sz="1800" dirty="0"/>
              <a:t>Her har de fleste oppmerksomheten!</a:t>
            </a:r>
          </a:p>
        </p:txBody>
      </p:sp>
      <p:sp>
        <p:nvSpPr>
          <p:cNvPr id="33801" name="Eksplosjon 2 2"/>
          <p:cNvSpPr>
            <a:spLocks noChangeArrowheads="1"/>
          </p:cNvSpPr>
          <p:nvPr/>
        </p:nvSpPr>
        <p:spPr bwMode="auto">
          <a:xfrm>
            <a:off x="5429250" y="585344"/>
            <a:ext cx="3527425" cy="2266950"/>
          </a:xfrm>
          <a:prstGeom prst="irregularSeal2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b-NO"/>
          </a:p>
        </p:txBody>
      </p:sp>
      <p:sp>
        <p:nvSpPr>
          <p:cNvPr id="33802" name="TekstSylinder 3"/>
          <p:cNvSpPr txBox="1">
            <a:spLocks noChangeArrowheads="1"/>
          </p:cNvSpPr>
          <p:nvPr/>
        </p:nvSpPr>
        <p:spPr bwMode="auto">
          <a:xfrm>
            <a:off x="6139454" y="1307656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b-NO" dirty="0">
                <a:solidFill>
                  <a:schemeClr val="bg1"/>
                </a:solidFill>
              </a:rPr>
              <a:t>Her ligger innovasjonen</a:t>
            </a: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468313" y="6165850"/>
            <a:ext cx="230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/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4124325" y="5703888"/>
            <a:ext cx="4911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sz="1200" dirty="0"/>
              <a:t>Inspirasjon fra ”Prinsipper for offentlig innovasjon. Fra best </a:t>
            </a:r>
            <a:r>
              <a:rPr lang="nb-NO" sz="1200" dirty="0" err="1"/>
              <a:t>practice</a:t>
            </a:r>
            <a:r>
              <a:rPr lang="nb-NO" sz="1200" dirty="0"/>
              <a:t> til </a:t>
            </a:r>
            <a:r>
              <a:rPr lang="nb-NO" sz="1200" dirty="0" err="1"/>
              <a:t>next</a:t>
            </a:r>
            <a:r>
              <a:rPr lang="nb-NO" sz="1200" dirty="0"/>
              <a:t> </a:t>
            </a:r>
            <a:r>
              <a:rPr lang="nb-NO" sz="1200" dirty="0" err="1"/>
              <a:t>practice</a:t>
            </a:r>
            <a:r>
              <a:rPr lang="nb-NO" sz="1200" dirty="0"/>
              <a:t>”, Jensen, Jensen, </a:t>
            </a:r>
            <a:r>
              <a:rPr lang="nb-NO" sz="1200" dirty="0" err="1"/>
              <a:t>Digmann</a:t>
            </a:r>
            <a:r>
              <a:rPr lang="nb-NO" sz="1200" dirty="0"/>
              <a:t> og </a:t>
            </a:r>
            <a:r>
              <a:rPr lang="nb-NO" sz="1200" dirty="0" err="1"/>
              <a:t>Bendix</a:t>
            </a:r>
            <a:r>
              <a:rPr lang="nb-NO" sz="1200" dirty="0"/>
              <a:t>, 2008.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5565586" y="4268105"/>
            <a:ext cx="34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Etterspørsel etter nye løsninger</a:t>
            </a:r>
          </a:p>
          <a:p>
            <a:r>
              <a:rPr lang="nb-NO" dirty="0" smtClean="0"/>
              <a:t>(offensivt)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900752" y="4089584"/>
            <a:ext cx="187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Tilsynsberedskap (defensivt) 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289110" y="4089584"/>
            <a:ext cx="1815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Målstyrt kvalitetsutvikling 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875455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66131" y="846162"/>
            <a:ext cx="3582537" cy="1630907"/>
          </a:xfrm>
        </p:spPr>
        <p:txBody>
          <a:bodyPr>
            <a:noAutofit/>
          </a:bodyPr>
          <a:lstStyle/>
          <a:p>
            <a:r>
              <a:rPr lang="nb-NO" sz="4000" dirty="0" smtClean="0">
                <a:solidFill>
                  <a:schemeClr val="bg1">
                    <a:lumMod val="50000"/>
                  </a:schemeClr>
                </a:solidFill>
              </a:rPr>
              <a:t>KS’ visjon</a:t>
            </a:r>
            <a:br>
              <a:rPr lang="nb-NO" sz="4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b-NO" sz="4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nb-NO" sz="4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b-NO" sz="4000" dirty="0" smtClean="0">
                <a:solidFill>
                  <a:schemeClr val="bg1">
                    <a:lumMod val="50000"/>
                  </a:schemeClr>
                </a:solidFill>
              </a:rPr>
              <a:t>En selvstendig og nyskapende kommunesektor</a:t>
            </a:r>
            <a:endParaRPr lang="nb-NO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http://farm9.staticflickr.com/8513/8461408843_1cb2627374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0948" y="122237"/>
            <a:ext cx="4188978" cy="627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341896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_slidemaster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S_slidemaster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</TotalTime>
  <Words>1717</Words>
  <Application>Microsoft Macintosh PowerPoint</Application>
  <PresentationFormat>Skjermfremvisning (4:3)</PresentationFormat>
  <Paragraphs>188</Paragraphs>
  <Slides>24</Slides>
  <Notes>12</Notes>
  <HiddenSlides>0</HiddenSlides>
  <MMClips>0</MMClips>
  <ScaleCrop>false</ScaleCrop>
  <HeadingPairs>
    <vt:vector size="4" baseType="variant">
      <vt:variant>
        <vt:lpstr>Utformingsmal</vt:lpstr>
      </vt:variant>
      <vt:variant>
        <vt:i4>4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KS_slidemaster</vt:lpstr>
      <vt:lpstr>1_KS_slidemaster</vt:lpstr>
      <vt:lpstr>Office Theme</vt:lpstr>
      <vt:lpstr>Office Theme</vt:lpstr>
      <vt:lpstr>Innovasjon i kommunesektoren; mulige strategier </vt:lpstr>
      <vt:lpstr>Flokene vi ikke klarer å løse opp i</vt:lpstr>
      <vt:lpstr> </vt:lpstr>
      <vt:lpstr>En brennende plattform</vt:lpstr>
      <vt:lpstr>Hva er flokene i Vestregionen?  Brenner det under føttene deres?</vt:lpstr>
      <vt:lpstr>Hva er innovasjon egentlig?</vt:lpstr>
      <vt:lpstr>Hva er forskjell på innovasjon og utvikling?</vt:lpstr>
      <vt:lpstr>Lysbilde 8</vt:lpstr>
      <vt:lpstr>KS’ visjon  En selvstendig og nyskapende kommunesektor</vt:lpstr>
      <vt:lpstr>Det som etterspørres tar oppmerksomheten  – hva fanger vi opp i styringssystemene?</vt:lpstr>
      <vt:lpstr>System teller –  kultur og ledelse avgjør</vt:lpstr>
      <vt:lpstr>Risiko</vt:lpstr>
      <vt:lpstr>Er det mulig å ha to tanker i hodet på en gang – både drift/kontroll og utvikling/innovasjon/ukjente mål?</vt:lpstr>
      <vt:lpstr>Innovasjon – hvordan kan en kommune gripe det an? </vt:lpstr>
      <vt:lpstr>Finn nye løsninger i partnerskap med omgivelsene - det er i mellomrommet de gode løsningene ofte ligger</vt:lpstr>
      <vt:lpstr>Hvordan gjøre det?  Verktøy fra KS</vt:lpstr>
      <vt:lpstr>Lysbilde 17</vt:lpstr>
      <vt:lpstr>Lysbilde 18</vt:lpstr>
      <vt:lpstr>Lysbilde 19</vt:lpstr>
      <vt:lpstr>Treffer dette deres behov?</vt:lpstr>
      <vt:lpstr>Innovasjon i offentlig sektor har blitt nasjonal politikk</vt:lpstr>
      <vt:lpstr> </vt:lpstr>
      <vt:lpstr>  www.ks.no/tema/Innovasjon-og-forskning/   Følg Innovasjonsalliansen på Facebook: https://www.facebook.com/groups/441685639191444/#!/pages/Innovasjonsalliansen/121736257839762?fref=ts – en gullgruve med innovasjonseksempler     </vt:lpstr>
      <vt:lpstr> You are lost the moment you know what the result will be       Juan Gris       Slipp taket – fest grepet  http://www.youtube.com/watch?v=LHjsMuas18w&amp;list=FLold3mF7hvoR7MNh3ONT5GQ&amp;index=1&amp;feature=plpp_video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Nina Solberg</cp:lastModifiedBy>
  <cp:revision>198</cp:revision>
  <cp:lastPrinted>2012-11-07T11:04:55Z</cp:lastPrinted>
  <dcterms:created xsi:type="dcterms:W3CDTF">2013-06-27T09:07:45Z</dcterms:created>
  <dcterms:modified xsi:type="dcterms:W3CDTF">2013-06-27T09:08:09Z</dcterms:modified>
</cp:coreProperties>
</file>