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9"/>
  </p:notesMasterIdLst>
  <p:sldIdLst>
    <p:sldId id="268" r:id="rId2"/>
    <p:sldId id="270" r:id="rId3"/>
    <p:sldId id="271" r:id="rId4"/>
    <p:sldId id="273" r:id="rId5"/>
    <p:sldId id="274" r:id="rId6"/>
    <p:sldId id="275" r:id="rId7"/>
    <p:sldId id="269" r:id="rId8"/>
    <p:sldId id="276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</p:sldIdLst>
  <p:sldSz cx="9144000" cy="6858000" type="screen4x3"/>
  <p:notesSz cx="6797675" cy="985678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095" autoAdjust="0"/>
  </p:normalViewPr>
  <p:slideViewPr>
    <p:cSldViewPr>
      <p:cViewPr>
        <p:scale>
          <a:sx n="100" d="100"/>
          <a:sy n="100" d="100"/>
        </p:scale>
        <p:origin x="-1068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2384C3-D4C9-F843-B63F-21B99D80DF2B}" type="doc">
      <dgm:prSet loTypeId="urn:microsoft.com/office/officeart/2005/8/layout/radial5" loCatId="relationship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nb-NO"/>
        </a:p>
      </dgm:t>
    </dgm:pt>
    <dgm:pt modelId="{FBEDEB9D-C3B4-E549-A30B-980E37F5EF7C}">
      <dgm:prSet phldrT="[Teks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nb-NO" dirty="0" smtClean="0"/>
            <a:t>Sunne Kommuner</a:t>
          </a:r>
          <a:endParaRPr lang="nb-NO" dirty="0"/>
        </a:p>
      </dgm:t>
    </dgm:pt>
    <dgm:pt modelId="{0A9083BA-5B0A-ED4D-BE62-2E1468E0F1D7}" type="parTrans" cxnId="{BEFE1BE2-FC40-FE4C-A665-2337A07D5678}">
      <dgm:prSet/>
      <dgm:spPr/>
      <dgm:t>
        <a:bodyPr/>
        <a:lstStyle/>
        <a:p>
          <a:endParaRPr lang="nb-NO"/>
        </a:p>
      </dgm:t>
    </dgm:pt>
    <dgm:pt modelId="{72890BF4-466F-6C4C-98C4-9AE1A403FFAD}" type="sibTrans" cxnId="{BEFE1BE2-FC40-FE4C-A665-2337A07D5678}">
      <dgm:prSet/>
      <dgm:spPr/>
      <dgm:t>
        <a:bodyPr/>
        <a:lstStyle/>
        <a:p>
          <a:endParaRPr lang="nb-NO"/>
        </a:p>
      </dgm:t>
    </dgm:pt>
    <dgm:pt modelId="{24581426-59D0-634C-B218-90F3920176FA}">
      <dgm:prSet phldrT="[Teks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nb-NO" dirty="0" smtClean="0"/>
            <a:t>Akademia</a:t>
          </a:r>
          <a:endParaRPr lang="nb-NO" dirty="0"/>
        </a:p>
      </dgm:t>
    </dgm:pt>
    <dgm:pt modelId="{76926750-4C12-F04A-95FB-4A3352D462C7}" type="parTrans" cxnId="{D6852AFA-DB11-A348-A2FE-AEDF598F6887}">
      <dgm:prSet/>
      <dgm:spPr>
        <a:solidFill>
          <a:schemeClr val="tx1"/>
        </a:solidFill>
      </dgm:spPr>
      <dgm:t>
        <a:bodyPr/>
        <a:lstStyle/>
        <a:p>
          <a:endParaRPr lang="nb-NO"/>
        </a:p>
      </dgm:t>
    </dgm:pt>
    <dgm:pt modelId="{B6ED10F6-491B-CA4C-97D2-4E92770E4A56}" type="sibTrans" cxnId="{D6852AFA-DB11-A348-A2FE-AEDF598F6887}">
      <dgm:prSet/>
      <dgm:spPr/>
      <dgm:t>
        <a:bodyPr/>
        <a:lstStyle/>
        <a:p>
          <a:endParaRPr lang="nb-NO"/>
        </a:p>
      </dgm:t>
    </dgm:pt>
    <dgm:pt modelId="{CD1BD67A-5796-594D-A3B8-9B55E8CA951F}">
      <dgm:prSet phldrT="[Teks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nb-NO" dirty="0" smtClean="0"/>
            <a:t>Frivillige organisasjoner</a:t>
          </a:r>
          <a:endParaRPr lang="nb-NO" dirty="0"/>
        </a:p>
      </dgm:t>
    </dgm:pt>
    <dgm:pt modelId="{9133E855-1023-9242-8A7C-29CF3552EEFB}" type="parTrans" cxnId="{A0E7FFA9-6ACF-824D-9AC0-E58249ADAC19}">
      <dgm:prSet/>
      <dgm:spPr>
        <a:solidFill>
          <a:schemeClr val="tx1"/>
        </a:solidFill>
      </dgm:spPr>
      <dgm:t>
        <a:bodyPr/>
        <a:lstStyle/>
        <a:p>
          <a:endParaRPr lang="nb-NO"/>
        </a:p>
      </dgm:t>
    </dgm:pt>
    <dgm:pt modelId="{C1449E3A-4BE1-EC47-9564-1D855C30D767}" type="sibTrans" cxnId="{A0E7FFA9-6ACF-824D-9AC0-E58249ADAC19}">
      <dgm:prSet/>
      <dgm:spPr/>
      <dgm:t>
        <a:bodyPr/>
        <a:lstStyle/>
        <a:p>
          <a:endParaRPr lang="nb-NO"/>
        </a:p>
      </dgm:t>
    </dgm:pt>
    <dgm:pt modelId="{2412E539-822D-4244-9E92-C4C5177E69C6}">
      <dgm:prSet phldrT="[Teks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nb-NO" dirty="0" smtClean="0"/>
            <a:t>Fagfolk</a:t>
          </a:r>
          <a:endParaRPr lang="nb-NO" dirty="0"/>
        </a:p>
      </dgm:t>
    </dgm:pt>
    <dgm:pt modelId="{C866B1DB-0460-D64A-AC94-6ED8FF3BC505}" type="parTrans" cxnId="{B60DA3FA-8DD5-A64F-8EB4-EA82B102E8CD}">
      <dgm:prSet/>
      <dgm:spPr>
        <a:solidFill>
          <a:schemeClr val="tx1"/>
        </a:solidFill>
      </dgm:spPr>
      <dgm:t>
        <a:bodyPr/>
        <a:lstStyle/>
        <a:p>
          <a:endParaRPr lang="nb-NO"/>
        </a:p>
      </dgm:t>
    </dgm:pt>
    <dgm:pt modelId="{62494323-2865-F947-ADD2-8F2B4C7F56F8}" type="sibTrans" cxnId="{B60DA3FA-8DD5-A64F-8EB4-EA82B102E8CD}">
      <dgm:prSet/>
      <dgm:spPr/>
      <dgm:t>
        <a:bodyPr/>
        <a:lstStyle/>
        <a:p>
          <a:endParaRPr lang="nb-NO"/>
        </a:p>
      </dgm:t>
    </dgm:pt>
    <dgm:pt modelId="{D20662F1-4C8B-F64E-A361-00C7BFDE9747}">
      <dgm:prSet phldrT="[Teks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nb-NO" dirty="0" smtClean="0"/>
            <a:t>Administrasjon </a:t>
          </a:r>
          <a:endParaRPr lang="nb-NO" dirty="0"/>
        </a:p>
      </dgm:t>
    </dgm:pt>
    <dgm:pt modelId="{3E46B365-2CB6-984C-B2AC-14FDDFF7E318}" type="parTrans" cxnId="{FE5B4C2E-39C1-274D-B999-AAB2E0D5C9AD}">
      <dgm:prSet/>
      <dgm:spPr>
        <a:solidFill>
          <a:schemeClr val="tx1"/>
        </a:solidFill>
      </dgm:spPr>
      <dgm:t>
        <a:bodyPr/>
        <a:lstStyle/>
        <a:p>
          <a:endParaRPr lang="nb-NO"/>
        </a:p>
      </dgm:t>
    </dgm:pt>
    <dgm:pt modelId="{F9A4554F-1802-AF4E-BC8F-2DB36E6AABBB}" type="sibTrans" cxnId="{FE5B4C2E-39C1-274D-B999-AAB2E0D5C9AD}">
      <dgm:prSet/>
      <dgm:spPr/>
      <dgm:t>
        <a:bodyPr/>
        <a:lstStyle/>
        <a:p>
          <a:endParaRPr lang="nb-NO"/>
        </a:p>
      </dgm:t>
    </dgm:pt>
    <dgm:pt modelId="{FEB9D3DF-1F4C-C544-99FD-DA38BF5D4C5F}">
      <dgm:prSet phldrT="[Teks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nb-NO" dirty="0" smtClean="0"/>
            <a:t>POLITIKERE</a:t>
          </a:r>
          <a:endParaRPr lang="nb-NO" dirty="0"/>
        </a:p>
      </dgm:t>
    </dgm:pt>
    <dgm:pt modelId="{16BA9A7B-77BE-BC42-8E14-F2D83BEEB540}" type="parTrans" cxnId="{661E7E8C-52B6-BA48-8969-3B9753327786}">
      <dgm:prSet/>
      <dgm:spPr/>
      <dgm:t>
        <a:bodyPr/>
        <a:lstStyle/>
        <a:p>
          <a:endParaRPr lang="en-US"/>
        </a:p>
      </dgm:t>
    </dgm:pt>
    <dgm:pt modelId="{A47BFE85-EFB1-6D4F-AD4B-4A9CBB6B23B5}" type="sibTrans" cxnId="{661E7E8C-52B6-BA48-8969-3B9753327786}">
      <dgm:prSet/>
      <dgm:spPr/>
      <dgm:t>
        <a:bodyPr/>
        <a:lstStyle/>
        <a:p>
          <a:endParaRPr lang="nb-NO"/>
        </a:p>
      </dgm:t>
    </dgm:pt>
    <dgm:pt modelId="{5F333E1C-CA1D-49BB-BA54-5B8984706FFC}">
      <dgm:prSet phldrT="[Teks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nb-NO" dirty="0" smtClean="0"/>
            <a:t>Nasjonale myndigheter</a:t>
          </a:r>
          <a:endParaRPr lang="nb-NO" dirty="0"/>
        </a:p>
      </dgm:t>
    </dgm:pt>
    <dgm:pt modelId="{6CB896FC-4948-4943-BB52-05D12C17780C}" type="parTrans" cxnId="{5A584476-7466-4EF9-9CE1-3BBBD0C89ECE}">
      <dgm:prSet/>
      <dgm:spPr/>
      <dgm:t>
        <a:bodyPr/>
        <a:lstStyle/>
        <a:p>
          <a:endParaRPr lang="nb-NO"/>
        </a:p>
      </dgm:t>
    </dgm:pt>
    <dgm:pt modelId="{9DAC2B5E-39AF-486D-87AE-E4E78F9C6F96}" type="sibTrans" cxnId="{5A584476-7466-4EF9-9CE1-3BBBD0C89ECE}">
      <dgm:prSet/>
      <dgm:spPr/>
      <dgm:t>
        <a:bodyPr/>
        <a:lstStyle/>
        <a:p>
          <a:endParaRPr lang="nb-NO"/>
        </a:p>
      </dgm:t>
    </dgm:pt>
    <dgm:pt modelId="{FD3BC934-5D74-154C-BFA1-98ACC8D89F73}" type="pres">
      <dgm:prSet presAssocID="{102384C3-D4C9-F843-B63F-21B99D80DF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6FA3DCC6-6E5F-D74D-899E-5488A06A4B8D}" type="pres">
      <dgm:prSet presAssocID="{FBEDEB9D-C3B4-E549-A30B-980E37F5EF7C}" presName="centerShape" presStyleLbl="node0" presStyleIdx="0" presStyleCnt="1"/>
      <dgm:spPr/>
      <dgm:t>
        <a:bodyPr/>
        <a:lstStyle/>
        <a:p>
          <a:endParaRPr lang="nb-NO"/>
        </a:p>
      </dgm:t>
    </dgm:pt>
    <dgm:pt modelId="{A0A009C8-CF5B-AE49-B2A9-9351E216677C}" type="pres">
      <dgm:prSet presAssocID="{76926750-4C12-F04A-95FB-4A3352D462C7}" presName="parTrans" presStyleLbl="sibTrans2D1" presStyleIdx="0" presStyleCnt="6"/>
      <dgm:spPr/>
      <dgm:t>
        <a:bodyPr/>
        <a:lstStyle/>
        <a:p>
          <a:endParaRPr lang="nb-NO"/>
        </a:p>
      </dgm:t>
    </dgm:pt>
    <dgm:pt modelId="{12AEAA0F-5056-2E49-A05D-700B2C545A51}" type="pres">
      <dgm:prSet presAssocID="{76926750-4C12-F04A-95FB-4A3352D462C7}" presName="connectorText" presStyleLbl="sibTrans2D1" presStyleIdx="0" presStyleCnt="6"/>
      <dgm:spPr/>
      <dgm:t>
        <a:bodyPr/>
        <a:lstStyle/>
        <a:p>
          <a:endParaRPr lang="nb-NO"/>
        </a:p>
      </dgm:t>
    </dgm:pt>
    <dgm:pt modelId="{98838F94-BCDF-BC46-8B48-5991AC1B862D}" type="pres">
      <dgm:prSet presAssocID="{24581426-59D0-634C-B218-90F3920176F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90795B6-1ED4-4BAC-B281-E648024E1DA5}" type="pres">
      <dgm:prSet presAssocID="{6CB896FC-4948-4943-BB52-05D12C17780C}" presName="parTrans" presStyleLbl="sibTrans2D1" presStyleIdx="1" presStyleCnt="6"/>
      <dgm:spPr/>
      <dgm:t>
        <a:bodyPr/>
        <a:lstStyle/>
        <a:p>
          <a:endParaRPr lang="nb-NO"/>
        </a:p>
      </dgm:t>
    </dgm:pt>
    <dgm:pt modelId="{08D89D40-3CB5-4A95-A95E-41E760FF24C4}" type="pres">
      <dgm:prSet presAssocID="{6CB896FC-4948-4943-BB52-05D12C17780C}" presName="connectorText" presStyleLbl="sibTrans2D1" presStyleIdx="1" presStyleCnt="6"/>
      <dgm:spPr/>
      <dgm:t>
        <a:bodyPr/>
        <a:lstStyle/>
        <a:p>
          <a:endParaRPr lang="nb-NO"/>
        </a:p>
      </dgm:t>
    </dgm:pt>
    <dgm:pt modelId="{30E8389E-69A1-4F8A-BAF8-3069C33B23F5}" type="pres">
      <dgm:prSet presAssocID="{5F333E1C-CA1D-49BB-BA54-5B8984706FF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95143AB-A4BA-5149-9F78-B4370C6B4E7C}" type="pres">
      <dgm:prSet presAssocID="{9133E855-1023-9242-8A7C-29CF3552EEFB}" presName="parTrans" presStyleLbl="sibTrans2D1" presStyleIdx="2" presStyleCnt="6"/>
      <dgm:spPr/>
      <dgm:t>
        <a:bodyPr/>
        <a:lstStyle/>
        <a:p>
          <a:endParaRPr lang="nb-NO"/>
        </a:p>
      </dgm:t>
    </dgm:pt>
    <dgm:pt modelId="{3A9C0924-A30C-3E47-80D6-154FF56363CD}" type="pres">
      <dgm:prSet presAssocID="{9133E855-1023-9242-8A7C-29CF3552EEFB}" presName="connectorText" presStyleLbl="sibTrans2D1" presStyleIdx="2" presStyleCnt="6"/>
      <dgm:spPr/>
      <dgm:t>
        <a:bodyPr/>
        <a:lstStyle/>
        <a:p>
          <a:endParaRPr lang="nb-NO"/>
        </a:p>
      </dgm:t>
    </dgm:pt>
    <dgm:pt modelId="{CB488AA5-8821-8845-B5F6-6D6EAAF167F3}" type="pres">
      <dgm:prSet presAssocID="{CD1BD67A-5796-594D-A3B8-9B55E8CA951F}" presName="node" presStyleLbl="node1" presStyleIdx="2" presStyleCnt="6" custRadScaleRad="104249" custRadScaleInc="512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6B0A17B-ACA5-CD46-9169-1B9886DB75F9}" type="pres">
      <dgm:prSet presAssocID="{C866B1DB-0460-D64A-AC94-6ED8FF3BC505}" presName="parTrans" presStyleLbl="sibTrans2D1" presStyleIdx="3" presStyleCnt="6"/>
      <dgm:spPr/>
      <dgm:t>
        <a:bodyPr/>
        <a:lstStyle/>
        <a:p>
          <a:endParaRPr lang="nb-NO"/>
        </a:p>
      </dgm:t>
    </dgm:pt>
    <dgm:pt modelId="{19054788-4F31-4F4C-BE7E-29485F41D4CF}" type="pres">
      <dgm:prSet presAssocID="{C866B1DB-0460-D64A-AC94-6ED8FF3BC505}" presName="connectorText" presStyleLbl="sibTrans2D1" presStyleIdx="3" presStyleCnt="6"/>
      <dgm:spPr/>
      <dgm:t>
        <a:bodyPr/>
        <a:lstStyle/>
        <a:p>
          <a:endParaRPr lang="nb-NO"/>
        </a:p>
      </dgm:t>
    </dgm:pt>
    <dgm:pt modelId="{5EF7E551-3674-4044-A1A8-11538FDB3813}" type="pres">
      <dgm:prSet presAssocID="{2412E539-822D-4244-9E92-C4C5177E69C6}" presName="node" presStyleLbl="node1" presStyleIdx="3" presStyleCnt="6" custRadScaleRad="98552" custRadScaleInc="-122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501E89E-573D-4A48-AFD7-54FC20990ED1}" type="pres">
      <dgm:prSet presAssocID="{3E46B365-2CB6-984C-B2AC-14FDDFF7E318}" presName="parTrans" presStyleLbl="sibTrans2D1" presStyleIdx="4" presStyleCnt="6"/>
      <dgm:spPr/>
      <dgm:t>
        <a:bodyPr/>
        <a:lstStyle/>
        <a:p>
          <a:endParaRPr lang="nb-NO"/>
        </a:p>
      </dgm:t>
    </dgm:pt>
    <dgm:pt modelId="{0E6E41FA-CD2A-F141-B217-06FC6A86ECFE}" type="pres">
      <dgm:prSet presAssocID="{3E46B365-2CB6-984C-B2AC-14FDDFF7E318}" presName="connectorText" presStyleLbl="sibTrans2D1" presStyleIdx="4" presStyleCnt="6"/>
      <dgm:spPr/>
      <dgm:t>
        <a:bodyPr/>
        <a:lstStyle/>
        <a:p>
          <a:endParaRPr lang="nb-NO"/>
        </a:p>
      </dgm:t>
    </dgm:pt>
    <dgm:pt modelId="{AA32776C-99F4-2C41-92B9-1A6CD95A9BDD}" type="pres">
      <dgm:prSet presAssocID="{D20662F1-4C8B-F64E-A361-00C7BFDE9747}" presName="node" presStyleLbl="node1" presStyleIdx="4" presStyleCnt="6" custRadScaleRad="93584" custRadScaleInc="824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4458DFA-5901-E743-B40F-1203746D02F0}" type="pres">
      <dgm:prSet presAssocID="{16BA9A7B-77BE-BC42-8E14-F2D83BEEB540}" presName="parTrans" presStyleLbl="sibTrans2D1" presStyleIdx="5" presStyleCnt="6"/>
      <dgm:spPr/>
      <dgm:t>
        <a:bodyPr/>
        <a:lstStyle/>
        <a:p>
          <a:endParaRPr lang="nb-NO"/>
        </a:p>
      </dgm:t>
    </dgm:pt>
    <dgm:pt modelId="{C7ADA189-2D43-1241-81E0-1E67FFD58725}" type="pres">
      <dgm:prSet presAssocID="{16BA9A7B-77BE-BC42-8E14-F2D83BEEB540}" presName="connectorText" presStyleLbl="sibTrans2D1" presStyleIdx="5" presStyleCnt="6"/>
      <dgm:spPr/>
      <dgm:t>
        <a:bodyPr/>
        <a:lstStyle/>
        <a:p>
          <a:endParaRPr lang="nb-NO"/>
        </a:p>
      </dgm:t>
    </dgm:pt>
    <dgm:pt modelId="{981E0E5C-5B0E-5442-A635-03FAAF582967}" type="pres">
      <dgm:prSet presAssocID="{FEB9D3DF-1F4C-C544-99FD-DA38BF5D4C5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5B4C2E-39C1-274D-B999-AAB2E0D5C9AD}" srcId="{FBEDEB9D-C3B4-E549-A30B-980E37F5EF7C}" destId="{D20662F1-4C8B-F64E-A361-00C7BFDE9747}" srcOrd="4" destOrd="0" parTransId="{3E46B365-2CB6-984C-B2AC-14FDDFF7E318}" sibTransId="{F9A4554F-1802-AF4E-BC8F-2DB36E6AABBB}"/>
    <dgm:cxn modelId="{D7D881DF-889C-491B-90CC-CB26E77ADB29}" type="presOf" srcId="{24581426-59D0-634C-B218-90F3920176FA}" destId="{98838F94-BCDF-BC46-8B48-5991AC1B862D}" srcOrd="0" destOrd="0" presId="urn:microsoft.com/office/officeart/2005/8/layout/radial5"/>
    <dgm:cxn modelId="{5A584476-7466-4EF9-9CE1-3BBBD0C89ECE}" srcId="{FBEDEB9D-C3B4-E549-A30B-980E37F5EF7C}" destId="{5F333E1C-CA1D-49BB-BA54-5B8984706FFC}" srcOrd="1" destOrd="0" parTransId="{6CB896FC-4948-4943-BB52-05D12C17780C}" sibTransId="{9DAC2B5E-39AF-486D-87AE-E4E78F9C6F96}"/>
    <dgm:cxn modelId="{D10925FD-1F00-4F97-9EB7-978EE19360D2}" type="presOf" srcId="{76926750-4C12-F04A-95FB-4A3352D462C7}" destId="{A0A009C8-CF5B-AE49-B2A9-9351E216677C}" srcOrd="0" destOrd="0" presId="urn:microsoft.com/office/officeart/2005/8/layout/radial5"/>
    <dgm:cxn modelId="{01AEB5EA-D186-4101-9BDF-3A61E4E8732E}" type="presOf" srcId="{FEB9D3DF-1F4C-C544-99FD-DA38BF5D4C5F}" destId="{981E0E5C-5B0E-5442-A635-03FAAF582967}" srcOrd="0" destOrd="0" presId="urn:microsoft.com/office/officeart/2005/8/layout/radial5"/>
    <dgm:cxn modelId="{136CDEFF-C981-4E39-8176-46F8D564B06B}" type="presOf" srcId="{2412E539-822D-4244-9E92-C4C5177E69C6}" destId="{5EF7E551-3674-4044-A1A8-11538FDB3813}" srcOrd="0" destOrd="0" presId="urn:microsoft.com/office/officeart/2005/8/layout/radial5"/>
    <dgm:cxn modelId="{470C85DD-F275-406E-B22F-DC0399C95836}" type="presOf" srcId="{16BA9A7B-77BE-BC42-8E14-F2D83BEEB540}" destId="{64458DFA-5901-E743-B40F-1203746D02F0}" srcOrd="0" destOrd="0" presId="urn:microsoft.com/office/officeart/2005/8/layout/radial5"/>
    <dgm:cxn modelId="{812915F1-8A11-4D31-800E-433F8AB5392E}" type="presOf" srcId="{9133E855-1023-9242-8A7C-29CF3552EEFB}" destId="{3A9C0924-A30C-3E47-80D6-154FF56363CD}" srcOrd="1" destOrd="0" presId="urn:microsoft.com/office/officeart/2005/8/layout/radial5"/>
    <dgm:cxn modelId="{2DDB316E-3B9A-4CC7-8D4C-38DD4C52C6EC}" type="presOf" srcId="{FBEDEB9D-C3B4-E549-A30B-980E37F5EF7C}" destId="{6FA3DCC6-6E5F-D74D-899E-5488A06A4B8D}" srcOrd="0" destOrd="0" presId="urn:microsoft.com/office/officeart/2005/8/layout/radial5"/>
    <dgm:cxn modelId="{AEFF9F90-0BFB-4148-AE51-61AC110564F5}" type="presOf" srcId="{6CB896FC-4948-4943-BB52-05D12C17780C}" destId="{08D89D40-3CB5-4A95-A95E-41E760FF24C4}" srcOrd="1" destOrd="0" presId="urn:microsoft.com/office/officeart/2005/8/layout/radial5"/>
    <dgm:cxn modelId="{12B20356-E047-401F-BDC0-9638FD65AA7A}" type="presOf" srcId="{16BA9A7B-77BE-BC42-8E14-F2D83BEEB540}" destId="{C7ADA189-2D43-1241-81E0-1E67FFD58725}" srcOrd="1" destOrd="0" presId="urn:microsoft.com/office/officeart/2005/8/layout/radial5"/>
    <dgm:cxn modelId="{A0E7FFA9-6ACF-824D-9AC0-E58249ADAC19}" srcId="{FBEDEB9D-C3B4-E549-A30B-980E37F5EF7C}" destId="{CD1BD67A-5796-594D-A3B8-9B55E8CA951F}" srcOrd="2" destOrd="0" parTransId="{9133E855-1023-9242-8A7C-29CF3552EEFB}" sibTransId="{C1449E3A-4BE1-EC47-9564-1D855C30D767}"/>
    <dgm:cxn modelId="{4EE6159C-E690-4226-AABC-E7AC6C932CFE}" type="presOf" srcId="{C866B1DB-0460-D64A-AC94-6ED8FF3BC505}" destId="{19054788-4F31-4F4C-BE7E-29485F41D4CF}" srcOrd="1" destOrd="0" presId="urn:microsoft.com/office/officeart/2005/8/layout/radial5"/>
    <dgm:cxn modelId="{D6852AFA-DB11-A348-A2FE-AEDF598F6887}" srcId="{FBEDEB9D-C3B4-E549-A30B-980E37F5EF7C}" destId="{24581426-59D0-634C-B218-90F3920176FA}" srcOrd="0" destOrd="0" parTransId="{76926750-4C12-F04A-95FB-4A3352D462C7}" sibTransId="{B6ED10F6-491B-CA4C-97D2-4E92770E4A56}"/>
    <dgm:cxn modelId="{09C3C332-E67A-4C03-A650-A185E5DF9FB8}" type="presOf" srcId="{CD1BD67A-5796-594D-A3B8-9B55E8CA951F}" destId="{CB488AA5-8821-8845-B5F6-6D6EAAF167F3}" srcOrd="0" destOrd="0" presId="urn:microsoft.com/office/officeart/2005/8/layout/radial5"/>
    <dgm:cxn modelId="{B60DA3FA-8DD5-A64F-8EB4-EA82B102E8CD}" srcId="{FBEDEB9D-C3B4-E549-A30B-980E37F5EF7C}" destId="{2412E539-822D-4244-9E92-C4C5177E69C6}" srcOrd="3" destOrd="0" parTransId="{C866B1DB-0460-D64A-AC94-6ED8FF3BC505}" sibTransId="{62494323-2865-F947-ADD2-8F2B4C7F56F8}"/>
    <dgm:cxn modelId="{BEFE1BE2-FC40-FE4C-A665-2337A07D5678}" srcId="{102384C3-D4C9-F843-B63F-21B99D80DF2B}" destId="{FBEDEB9D-C3B4-E549-A30B-980E37F5EF7C}" srcOrd="0" destOrd="0" parTransId="{0A9083BA-5B0A-ED4D-BE62-2E1468E0F1D7}" sibTransId="{72890BF4-466F-6C4C-98C4-9AE1A403FFAD}"/>
    <dgm:cxn modelId="{F3DCEB63-60CE-48C3-B2F8-8CDEEA686870}" type="presOf" srcId="{3E46B365-2CB6-984C-B2AC-14FDDFF7E318}" destId="{0E6E41FA-CD2A-F141-B217-06FC6A86ECFE}" srcOrd="1" destOrd="0" presId="urn:microsoft.com/office/officeart/2005/8/layout/radial5"/>
    <dgm:cxn modelId="{FAB32A19-6B9C-4744-8914-7C60D51E8214}" type="presOf" srcId="{5F333E1C-CA1D-49BB-BA54-5B8984706FFC}" destId="{30E8389E-69A1-4F8A-BAF8-3069C33B23F5}" srcOrd="0" destOrd="0" presId="urn:microsoft.com/office/officeart/2005/8/layout/radial5"/>
    <dgm:cxn modelId="{42BF8050-C27D-42FE-994C-EDDD3056E8E9}" type="presOf" srcId="{D20662F1-4C8B-F64E-A361-00C7BFDE9747}" destId="{AA32776C-99F4-2C41-92B9-1A6CD95A9BDD}" srcOrd="0" destOrd="0" presId="urn:microsoft.com/office/officeart/2005/8/layout/radial5"/>
    <dgm:cxn modelId="{36972891-A7AC-4646-BAA4-B017E3A5DA3C}" type="presOf" srcId="{102384C3-D4C9-F843-B63F-21B99D80DF2B}" destId="{FD3BC934-5D74-154C-BFA1-98ACC8D89F73}" srcOrd="0" destOrd="0" presId="urn:microsoft.com/office/officeart/2005/8/layout/radial5"/>
    <dgm:cxn modelId="{ADDDE3BE-D368-47F6-B3FB-37DB8AE8AED8}" type="presOf" srcId="{C866B1DB-0460-D64A-AC94-6ED8FF3BC505}" destId="{06B0A17B-ACA5-CD46-9169-1B9886DB75F9}" srcOrd="0" destOrd="0" presId="urn:microsoft.com/office/officeart/2005/8/layout/radial5"/>
    <dgm:cxn modelId="{661E7E8C-52B6-BA48-8969-3B9753327786}" srcId="{FBEDEB9D-C3B4-E549-A30B-980E37F5EF7C}" destId="{FEB9D3DF-1F4C-C544-99FD-DA38BF5D4C5F}" srcOrd="5" destOrd="0" parTransId="{16BA9A7B-77BE-BC42-8E14-F2D83BEEB540}" sibTransId="{A47BFE85-EFB1-6D4F-AD4B-4A9CBB6B23B5}"/>
    <dgm:cxn modelId="{2D51B477-00A8-4B59-A12D-74CFAFEA5837}" type="presOf" srcId="{9133E855-1023-9242-8A7C-29CF3552EEFB}" destId="{995143AB-A4BA-5149-9F78-B4370C6B4E7C}" srcOrd="0" destOrd="0" presId="urn:microsoft.com/office/officeart/2005/8/layout/radial5"/>
    <dgm:cxn modelId="{751ACEAF-7341-4A3C-978B-B45C1D3D6687}" type="presOf" srcId="{76926750-4C12-F04A-95FB-4A3352D462C7}" destId="{12AEAA0F-5056-2E49-A05D-700B2C545A51}" srcOrd="1" destOrd="0" presId="urn:microsoft.com/office/officeart/2005/8/layout/radial5"/>
    <dgm:cxn modelId="{4BB2C773-9D70-42A4-A0B9-7241D35D2D38}" type="presOf" srcId="{6CB896FC-4948-4943-BB52-05D12C17780C}" destId="{F90795B6-1ED4-4BAC-B281-E648024E1DA5}" srcOrd="0" destOrd="0" presId="urn:microsoft.com/office/officeart/2005/8/layout/radial5"/>
    <dgm:cxn modelId="{229B1308-0A37-4E41-B3AC-CC10C9399E34}" type="presOf" srcId="{3E46B365-2CB6-984C-B2AC-14FDDFF7E318}" destId="{F501E89E-573D-4A48-AFD7-54FC20990ED1}" srcOrd="0" destOrd="0" presId="urn:microsoft.com/office/officeart/2005/8/layout/radial5"/>
    <dgm:cxn modelId="{940F4FD8-2AE5-4C6A-A8B2-E3336518431E}" type="presParOf" srcId="{FD3BC934-5D74-154C-BFA1-98ACC8D89F73}" destId="{6FA3DCC6-6E5F-D74D-899E-5488A06A4B8D}" srcOrd="0" destOrd="0" presId="urn:microsoft.com/office/officeart/2005/8/layout/radial5"/>
    <dgm:cxn modelId="{A704BE3B-683F-456A-8D34-E3DDD25835EA}" type="presParOf" srcId="{FD3BC934-5D74-154C-BFA1-98ACC8D89F73}" destId="{A0A009C8-CF5B-AE49-B2A9-9351E216677C}" srcOrd="1" destOrd="0" presId="urn:microsoft.com/office/officeart/2005/8/layout/radial5"/>
    <dgm:cxn modelId="{2A402702-B93B-4D0A-B246-92B687CCE4FF}" type="presParOf" srcId="{A0A009C8-CF5B-AE49-B2A9-9351E216677C}" destId="{12AEAA0F-5056-2E49-A05D-700B2C545A51}" srcOrd="0" destOrd="0" presId="urn:microsoft.com/office/officeart/2005/8/layout/radial5"/>
    <dgm:cxn modelId="{CE200369-BEAC-4B08-BD4E-F64E8098A1E1}" type="presParOf" srcId="{FD3BC934-5D74-154C-BFA1-98ACC8D89F73}" destId="{98838F94-BCDF-BC46-8B48-5991AC1B862D}" srcOrd="2" destOrd="0" presId="urn:microsoft.com/office/officeart/2005/8/layout/radial5"/>
    <dgm:cxn modelId="{81243F68-A001-47BB-9799-B91FCD669644}" type="presParOf" srcId="{FD3BC934-5D74-154C-BFA1-98ACC8D89F73}" destId="{F90795B6-1ED4-4BAC-B281-E648024E1DA5}" srcOrd="3" destOrd="0" presId="urn:microsoft.com/office/officeart/2005/8/layout/radial5"/>
    <dgm:cxn modelId="{4479F84D-1C67-4D1E-9D9D-B93F4F9F3AB5}" type="presParOf" srcId="{F90795B6-1ED4-4BAC-B281-E648024E1DA5}" destId="{08D89D40-3CB5-4A95-A95E-41E760FF24C4}" srcOrd="0" destOrd="0" presId="urn:microsoft.com/office/officeart/2005/8/layout/radial5"/>
    <dgm:cxn modelId="{F4306C58-FA7D-474C-8325-2FC9F2B87A50}" type="presParOf" srcId="{FD3BC934-5D74-154C-BFA1-98ACC8D89F73}" destId="{30E8389E-69A1-4F8A-BAF8-3069C33B23F5}" srcOrd="4" destOrd="0" presId="urn:microsoft.com/office/officeart/2005/8/layout/radial5"/>
    <dgm:cxn modelId="{19CC7436-90A5-4339-8B1A-ACE58EBE86DF}" type="presParOf" srcId="{FD3BC934-5D74-154C-BFA1-98ACC8D89F73}" destId="{995143AB-A4BA-5149-9F78-B4370C6B4E7C}" srcOrd="5" destOrd="0" presId="urn:microsoft.com/office/officeart/2005/8/layout/radial5"/>
    <dgm:cxn modelId="{0338737C-A220-4E1A-A04B-85BFD29F978A}" type="presParOf" srcId="{995143AB-A4BA-5149-9F78-B4370C6B4E7C}" destId="{3A9C0924-A30C-3E47-80D6-154FF56363CD}" srcOrd="0" destOrd="0" presId="urn:microsoft.com/office/officeart/2005/8/layout/radial5"/>
    <dgm:cxn modelId="{6C896CC0-6BEA-47FD-9325-1227FDCEE782}" type="presParOf" srcId="{FD3BC934-5D74-154C-BFA1-98ACC8D89F73}" destId="{CB488AA5-8821-8845-B5F6-6D6EAAF167F3}" srcOrd="6" destOrd="0" presId="urn:microsoft.com/office/officeart/2005/8/layout/radial5"/>
    <dgm:cxn modelId="{79F923CD-B1B5-40F7-9ECA-D7BACC37D6A5}" type="presParOf" srcId="{FD3BC934-5D74-154C-BFA1-98ACC8D89F73}" destId="{06B0A17B-ACA5-CD46-9169-1B9886DB75F9}" srcOrd="7" destOrd="0" presId="urn:microsoft.com/office/officeart/2005/8/layout/radial5"/>
    <dgm:cxn modelId="{7B48CEF8-1C3A-425D-B182-653399C0DE44}" type="presParOf" srcId="{06B0A17B-ACA5-CD46-9169-1B9886DB75F9}" destId="{19054788-4F31-4F4C-BE7E-29485F41D4CF}" srcOrd="0" destOrd="0" presId="urn:microsoft.com/office/officeart/2005/8/layout/radial5"/>
    <dgm:cxn modelId="{08D03E88-04A0-4642-8639-B57AFB8C1BCD}" type="presParOf" srcId="{FD3BC934-5D74-154C-BFA1-98ACC8D89F73}" destId="{5EF7E551-3674-4044-A1A8-11538FDB3813}" srcOrd="8" destOrd="0" presId="urn:microsoft.com/office/officeart/2005/8/layout/radial5"/>
    <dgm:cxn modelId="{29EE1C54-13D1-4C3D-A25F-1E55880CB7EC}" type="presParOf" srcId="{FD3BC934-5D74-154C-BFA1-98ACC8D89F73}" destId="{F501E89E-573D-4A48-AFD7-54FC20990ED1}" srcOrd="9" destOrd="0" presId="urn:microsoft.com/office/officeart/2005/8/layout/radial5"/>
    <dgm:cxn modelId="{08C95C32-27CD-4E30-85F7-EC2FF08F194C}" type="presParOf" srcId="{F501E89E-573D-4A48-AFD7-54FC20990ED1}" destId="{0E6E41FA-CD2A-F141-B217-06FC6A86ECFE}" srcOrd="0" destOrd="0" presId="urn:microsoft.com/office/officeart/2005/8/layout/radial5"/>
    <dgm:cxn modelId="{7A508658-405A-4A2F-A525-13253A1D0B1E}" type="presParOf" srcId="{FD3BC934-5D74-154C-BFA1-98ACC8D89F73}" destId="{AA32776C-99F4-2C41-92B9-1A6CD95A9BDD}" srcOrd="10" destOrd="0" presId="urn:microsoft.com/office/officeart/2005/8/layout/radial5"/>
    <dgm:cxn modelId="{79D8C05C-AAF0-48EA-99D5-CFCEEE2B6289}" type="presParOf" srcId="{FD3BC934-5D74-154C-BFA1-98ACC8D89F73}" destId="{64458DFA-5901-E743-B40F-1203746D02F0}" srcOrd="11" destOrd="0" presId="urn:microsoft.com/office/officeart/2005/8/layout/radial5"/>
    <dgm:cxn modelId="{2EF7B6AF-8983-4714-A71D-1D9817785E18}" type="presParOf" srcId="{64458DFA-5901-E743-B40F-1203746D02F0}" destId="{C7ADA189-2D43-1241-81E0-1E67FFD58725}" srcOrd="0" destOrd="0" presId="urn:microsoft.com/office/officeart/2005/8/layout/radial5"/>
    <dgm:cxn modelId="{E5948CA0-FC77-43F8-A6AA-BA0283CA8B6D}" type="presParOf" srcId="{FD3BC934-5D74-154C-BFA1-98ACC8D89F73}" destId="{981E0E5C-5B0E-5442-A635-03FAAF582967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51ECC-47AA-4BEE-8DA8-8F11D55DA1AA}" type="datetimeFigureOut">
              <a:rPr lang="nb-NO" smtClean="0"/>
              <a:pPr/>
              <a:t>11.06.2013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A1BF7-5442-43F0-B808-18B7BDE9A6E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0787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unnekommuner.no/ta-vare-paa-velgerne-dine/hvorfor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sunnekommuner.no/ta-vare-paa-velgerne-dine/hva/" TargetMode="External"/><Relationship Id="rId4" Type="http://schemas.openxmlformats.org/officeDocument/2006/relationships/hyperlink" Target="http://sunnekommuner.no/ta-vare-paa-velgerne-dine/hvordan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b-NO" smtClean="0">
              <a:latin typeface="Arial" charset="0"/>
            </a:endParaRPr>
          </a:p>
        </p:txBody>
      </p:sp>
      <p:sp>
        <p:nvSpPr>
          <p:cNvPr id="43012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12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23D6AF3-403C-4753-839E-60EC168AF4EF}" type="slidenum">
              <a:rPr lang="nb-NO" b="1">
                <a:latin typeface="Times New Roman" pitchFamily="18" charset="0"/>
                <a:ea typeface="ＭＳ Ｐゴシック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nb-NO" b="1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b-NO" smtClean="0"/>
          </a:p>
        </p:txBody>
      </p:sp>
      <p:sp>
        <p:nvSpPr>
          <p:cNvPr id="44036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2D5DF6-504E-44A7-8C25-A8BAF2254994}" type="slidenum">
              <a:rPr lang="nb-NO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b-NO" smtClean="0"/>
              <a:t>Det er ikke likegyldig hvilke ord vi bruker, og hva vi legger i dem. Viktig å reflektere i hva vi forstår med ordene våre. Konsekvenser for hvordan vi innretter praksis og hvordan vi kan forske på helse.</a:t>
            </a:r>
          </a:p>
          <a:p>
            <a:pPr>
              <a:spcBef>
                <a:spcPct val="0"/>
              </a:spcBef>
            </a:pPr>
            <a:endParaRPr lang="nb-NO" smtClean="0"/>
          </a:p>
          <a:p>
            <a:pPr>
              <a:spcBef>
                <a:spcPct val="0"/>
              </a:spcBef>
            </a:pPr>
            <a:r>
              <a:rPr lang="nb-NO" smtClean="0"/>
              <a:t>Hva er målet?</a:t>
            </a:r>
          </a:p>
          <a:p>
            <a:pPr>
              <a:spcBef>
                <a:spcPct val="0"/>
              </a:spcBef>
            </a:pPr>
            <a:r>
              <a:rPr lang="nb-NO" smtClean="0"/>
              <a:t>Hvordan operasjonaliseres begrepene?</a:t>
            </a:r>
          </a:p>
          <a:p>
            <a:pPr>
              <a:spcBef>
                <a:spcPct val="0"/>
              </a:spcBef>
            </a:pPr>
            <a:endParaRPr lang="nb-NO" smtClean="0"/>
          </a:p>
          <a:p>
            <a:pPr>
              <a:spcBef>
                <a:spcPct val="0"/>
              </a:spcBef>
            </a:pPr>
            <a:endParaRPr lang="nb-NO" smtClean="0"/>
          </a:p>
          <a:p>
            <a:pPr>
              <a:spcBef>
                <a:spcPct val="0"/>
              </a:spcBef>
            </a:pPr>
            <a:r>
              <a:rPr lang="nb-NO" smtClean="0"/>
              <a:t>Vi skal jobbe kunnskapsbasert med ”helse” – men hvilken kunnskap skal vi støtte oss til?</a:t>
            </a:r>
          </a:p>
          <a:p>
            <a:pPr>
              <a:spcBef>
                <a:spcPct val="0"/>
              </a:spcBef>
            </a:pPr>
            <a:r>
              <a:rPr lang="nb-NO" smtClean="0"/>
              <a:t>Helse som fravær av sykdom? Paradoks når vi tror vi fremmer helse:  Risikobegreper har smittet over i vår dagligtale og vår praksis. Lettere å få identifisert risiko enn å få hjelp i helsevesenet? Risiko vår tids epidemi (Skolbekken). Skaper frykt og frihetsinnskrenkelser.</a:t>
            </a:r>
          </a:p>
          <a:p>
            <a:pPr>
              <a:spcBef>
                <a:spcPct val="0"/>
              </a:spcBef>
            </a:pPr>
            <a:endParaRPr lang="nb-NO" smtClean="0"/>
          </a:p>
          <a:p>
            <a:pPr>
              <a:spcBef>
                <a:spcPct val="0"/>
              </a:spcBef>
            </a:pPr>
            <a:r>
              <a:rPr lang="nb-NO" smtClean="0"/>
              <a:t>Motsetningen: Hva er problemet ved å definere helse som velvære? som sagt, kan en slik forståelse bli problematisk... Alt godt i livet def. Som helse…… </a:t>
            </a:r>
          </a:p>
          <a:p>
            <a:pPr>
              <a:spcBef>
                <a:spcPct val="0"/>
              </a:spcBef>
            </a:pPr>
            <a:endParaRPr lang="nb-NO" smtClean="0"/>
          </a:p>
          <a:p>
            <a:pPr>
              <a:spcBef>
                <a:spcPct val="0"/>
              </a:spcBef>
            </a:pPr>
            <a:r>
              <a:rPr lang="nb-NO" smtClean="0"/>
              <a:t>Derfor - helse som ressurs kanskje den beste måten å forstå helse på?</a:t>
            </a:r>
          </a:p>
          <a:p>
            <a:pPr>
              <a:spcBef>
                <a:spcPct val="0"/>
              </a:spcBef>
            </a:pPr>
            <a:endParaRPr lang="nb-NO" smtClean="0"/>
          </a:p>
          <a:p>
            <a:pPr>
              <a:spcBef>
                <a:spcPct val="0"/>
              </a:spcBef>
            </a:pPr>
            <a:endParaRPr lang="nb-NO" smtClean="0"/>
          </a:p>
          <a:p>
            <a:pPr>
              <a:spcBef>
                <a:spcPct val="0"/>
              </a:spcBef>
            </a:pPr>
            <a:r>
              <a:rPr lang="nb-NO" smtClean="0"/>
              <a:t>Dette betyr at vi må ha Fokus BÅDE på ”helse” OG ”velvære”/livskvalitet</a:t>
            </a:r>
          </a:p>
          <a:p>
            <a:pPr>
              <a:spcBef>
                <a:spcPct val="0"/>
              </a:spcBef>
            </a:pPr>
            <a:endParaRPr lang="nb-NO" smtClean="0"/>
          </a:p>
          <a:p>
            <a:pPr>
              <a:spcBef>
                <a:spcPct val="0"/>
              </a:spcBef>
            </a:pPr>
            <a:r>
              <a:rPr lang="nb-NO" smtClean="0"/>
              <a:t>Operasjonalisering av begreper – styrer kunnskapsproduksjonen og praksis</a:t>
            </a:r>
          </a:p>
          <a:p>
            <a:pPr>
              <a:spcBef>
                <a:spcPct val="0"/>
              </a:spcBef>
            </a:pPr>
            <a:endParaRPr lang="nb-NO" smtClean="0"/>
          </a:p>
          <a:p>
            <a:pPr>
              <a:spcBef>
                <a:spcPct val="0"/>
              </a:spcBef>
            </a:pPr>
            <a:endParaRPr lang="nb-NO" smtClean="0"/>
          </a:p>
          <a:p>
            <a:pPr>
              <a:spcBef>
                <a:spcPct val="0"/>
              </a:spcBef>
            </a:pPr>
            <a:endParaRPr lang="nb-NO" smtClean="0"/>
          </a:p>
        </p:txBody>
      </p:sp>
      <p:sp>
        <p:nvSpPr>
          <p:cNvPr id="46084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12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1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7508776-B85E-4ACA-AD02-473BE7102E0C}" type="slidenum">
              <a:rPr lang="nb-NO" b="1">
                <a:solidFill>
                  <a:srgbClr val="000000"/>
                </a:solidFill>
                <a:latin typeface="Garamond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nb-NO" b="1">
              <a:solidFill>
                <a:srgbClr val="000000"/>
              </a:solidFill>
              <a:latin typeface="Garamond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b-NO" smtClean="0"/>
          </a:p>
        </p:txBody>
      </p:sp>
      <p:sp>
        <p:nvSpPr>
          <p:cNvPr id="48132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6B1E1A-C7DF-46CB-BA91-68F689865017}" type="slidenum">
              <a:rPr lang="nb-NO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b-NO" smtClean="0"/>
              <a:t>Ingenting overlatt til tilfeldighetene! Fargene er partipolitisk nøytrale. Brukt tid på slagordet – mye diskusjoner i projsketgruppen, endelig: TA VaRE  PÅ VELGERNE DINE. Mye tid på tekst til brosjyren. Mål: så lettforståelig som overhodet mulig. Ikke mengden som er viktig, men hva som sies. Laget for politikere IKKE administrasjonen. NettreSSURSEN bygd opp etter:  </a:t>
            </a:r>
            <a:r>
              <a:rPr lang="nb-NO" b="1" smtClean="0"/>
              <a:t>hvordan</a:t>
            </a:r>
            <a:r>
              <a:rPr lang="nb-NO" smtClean="0"/>
              <a:t> kan du arbeide med folkehelse, </a:t>
            </a:r>
            <a:r>
              <a:rPr lang="nb-NO" b="1" smtClean="0"/>
              <a:t>hvorfor</a:t>
            </a:r>
            <a:r>
              <a:rPr lang="nb-NO" smtClean="0"/>
              <a:t> folkehelse og </a:t>
            </a:r>
            <a:r>
              <a:rPr lang="nb-NO" b="1" smtClean="0"/>
              <a:t>hva</a:t>
            </a:r>
            <a:r>
              <a:rPr lang="nb-NO" smtClean="0"/>
              <a:t> er folkehelse.  Skal være mulig å finne frem. Dette er nytt! Som all opplæring kreves evaluering og kontinuerlig vurdering og tilbakemeldinger – dette ikke et fasitsvar men et forsøk på å nå målgruppen.  3 HOVEDTITELENE: hvorfor, hvordan og hva. 10 undertitler: Hvorfor: </a:t>
            </a:r>
            <a:r>
              <a:rPr lang="nb-NO" smtClean="0">
                <a:hlinkClick r:id="rId3" tooltip="Innledning"/>
              </a:rPr>
              <a:t>Innledning</a:t>
            </a:r>
            <a:r>
              <a:rPr lang="nb-NO" smtClean="0"/>
              <a:t>, </a:t>
            </a:r>
            <a:r>
              <a:rPr lang="nb-NO" smtClean="0">
                <a:hlinkClick r:id="rId3" tooltip="Kost/nytte"/>
              </a:rPr>
              <a:t>Kost/Nytte</a:t>
            </a:r>
            <a:r>
              <a:rPr lang="nb-NO" smtClean="0"/>
              <a:t>, </a:t>
            </a:r>
            <a:r>
              <a:rPr lang="nb-NO" smtClean="0">
                <a:hlinkClick r:id="rId3" tooltip="Helsefakta"/>
              </a:rPr>
              <a:t>Helsefakta/Helseutfordringer</a:t>
            </a:r>
            <a:endParaRPr lang="nb-NO" smtClean="0"/>
          </a:p>
          <a:p>
            <a:pPr eaLnBrk="1" hangingPunct="1">
              <a:spcBef>
                <a:spcPct val="0"/>
              </a:spcBef>
            </a:pPr>
            <a:r>
              <a:rPr lang="nb-NO" smtClean="0">
                <a:hlinkClick r:id="rId3" tooltip="Sosiale ulikheter"/>
              </a:rPr>
              <a:t>Sosiale ulikheter i helse og tiltak</a:t>
            </a:r>
            <a:r>
              <a:rPr lang="nb-NO" smtClean="0"/>
              <a:t>. Hvordan: </a:t>
            </a:r>
            <a:r>
              <a:rPr lang="nb-NO" smtClean="0">
                <a:hlinkClick r:id="rId4" tooltip="Organisering"/>
              </a:rPr>
              <a:t>Organisering</a:t>
            </a:r>
            <a:r>
              <a:rPr lang="nb-NO" smtClean="0"/>
              <a:t>, </a:t>
            </a:r>
            <a:r>
              <a:rPr lang="nb-NO" smtClean="0">
                <a:hlinkClick r:id="rId4" tooltip="Roller og ansvar"/>
              </a:rPr>
              <a:t>Roller og ansvar</a:t>
            </a:r>
            <a:r>
              <a:rPr lang="nb-NO" smtClean="0"/>
              <a:t>, </a:t>
            </a:r>
            <a:r>
              <a:rPr lang="nb-NO" smtClean="0">
                <a:hlinkClick r:id="rId4" tooltip="Komunikasjonsstrategier"/>
              </a:rPr>
              <a:t>Komunikasjonsstrategier</a:t>
            </a:r>
            <a:r>
              <a:rPr lang="nb-NO" smtClean="0"/>
              <a:t>. Hva: </a:t>
            </a:r>
            <a:r>
              <a:rPr lang="nb-NO" smtClean="0">
                <a:hlinkClick r:id="rId5" tooltip="Målrettet folkehelsearbeid"/>
              </a:rPr>
              <a:t>Målrettet folkehelsearbeid</a:t>
            </a:r>
            <a:r>
              <a:rPr lang="nb-NO" smtClean="0"/>
              <a:t>, f</a:t>
            </a:r>
            <a:r>
              <a:rPr lang="nb-NO" smtClean="0">
                <a:hlinkClick r:id="rId5" tooltip="Folkehelse i et livsløpsperspektiv"/>
              </a:rPr>
              <a:t>olkehelse i et livsløpsperspektiv</a:t>
            </a:r>
            <a:r>
              <a:rPr lang="nb-NO" smtClean="0"/>
              <a:t>, </a:t>
            </a:r>
            <a:r>
              <a:rPr lang="nb-NO" smtClean="0">
                <a:hlinkClick r:id="rId5" tooltip="Tiltak og aktiviteter"/>
              </a:rPr>
              <a:t>Tiltak og aktiviteter</a:t>
            </a:r>
            <a:r>
              <a:rPr lang="nb-NO" smtClean="0"/>
              <a:t>. Se neste slide: hvert hovedtema har sin farge; hvorfor er rød, hvordan er rosa og hva er oransje. </a:t>
            </a:r>
          </a:p>
          <a:p>
            <a:pPr eaLnBrk="1" hangingPunct="1">
              <a:spcBef>
                <a:spcPct val="0"/>
              </a:spcBef>
            </a:pPr>
            <a:endParaRPr lang="nb-NO" smtClean="0"/>
          </a:p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34820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4985" indent="-27114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4593" indent="-21691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8430" indent="-21691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52267" indent="-21691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86104" indent="-2169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9941" indent="-2169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53778" indent="-2169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87615" indent="-2169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C5FEA73-5AB9-4889-8DF7-C508E55035DB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b-NO" smtClean="0"/>
              <a:t>Dette er oppbyggingen på nettressursen/filmene etc. Vil ligge gratis på www.sunnekommuner fra 14 mars! Samme på kommunetorget.no</a:t>
            </a:r>
          </a:p>
          <a:p>
            <a:pPr eaLnBrk="1" hangingPunct="1">
              <a:spcBef>
                <a:spcPct val="0"/>
              </a:spcBef>
            </a:pPr>
            <a:r>
              <a:rPr lang="nb-NO" smtClean="0"/>
              <a:t>Fargene på sliden er ikke tilfeldig. Vært av disse 3 hovedtemaene med undertitler har HVER sin farge. Hvorfor er rød, hvordan er rosa, og hva er organsje.</a:t>
            </a:r>
          </a:p>
        </p:txBody>
      </p:sp>
      <p:sp>
        <p:nvSpPr>
          <p:cNvPr id="35844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4985" indent="-27114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4593" indent="-21691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8430" indent="-21691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52267" indent="-21691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86104" indent="-2169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9941" indent="-2169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53778" indent="-2169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87615" indent="-2169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0D8EF72-EA0F-4CE6-BEF5-595AACCA0886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ar2_b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694688"/>
            <a:ext cx="9144000" cy="51633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600" y="1463106"/>
            <a:ext cx="6512400" cy="741600"/>
          </a:xfrm>
        </p:spPr>
        <p:txBody>
          <a:bodyPr/>
          <a:lstStyle/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8386" y="2160000"/>
            <a:ext cx="6513973" cy="47890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7186" y="654596"/>
            <a:ext cx="6539475" cy="365125"/>
          </a:xfrm>
          <a:prstGeom prst="rect">
            <a:avLst/>
          </a:prstGeom>
        </p:spPr>
        <p:txBody>
          <a:bodyPr lIns="0" rIns="0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Navn og dato slik: Navn </a:t>
            </a:r>
            <a:r>
              <a:rPr lang="nb-NO" dirty="0" err="1" smtClean="0"/>
              <a:t>Navnesen</a:t>
            </a:r>
            <a:r>
              <a:rPr lang="nb-NO" dirty="0" smtClean="0"/>
              <a:t>, 2. mars 2011</a:t>
            </a:r>
            <a:endParaRPr lang="nb-NO" dirty="0"/>
          </a:p>
        </p:txBody>
      </p:sp>
      <p:pic>
        <p:nvPicPr>
          <p:cNvPr id="8" name="Picture 7" descr="header_var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5" y="0"/>
            <a:ext cx="9143245" cy="676600"/>
          </a:xfrm>
          <a:prstGeom prst="rect">
            <a:avLst/>
          </a:prstGeom>
        </p:spPr>
      </p:pic>
      <p:sp>
        <p:nvSpPr>
          <p:cNvPr id="10" name="Date Placeholder 5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F10A4A5F-8073-411D-AFAE-BEAD9B145E79}" type="datetimeFigureOut">
              <a:rPr lang="en-GB" smtClean="0"/>
              <a:pPr/>
              <a:t>11/06/2013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9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F10A4A5F-8073-411D-AFAE-BEAD9B145E79}" type="datetimeFigureOut">
              <a:rPr lang="en-GB" smtClean="0"/>
              <a:pPr/>
              <a:t>11/06/2013</a:t>
            </a:fld>
            <a:endParaRPr lang="en-GB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089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- 2 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nb-NO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6400" y="2170800"/>
            <a:ext cx="3312000" cy="4093200"/>
          </a:xfrm>
        </p:spPr>
        <p:txBody>
          <a:bodyPr/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955400" y="2170800"/>
            <a:ext cx="3312000" cy="4093200"/>
          </a:xfrm>
        </p:spPr>
        <p:txBody>
          <a:bodyPr/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F10A4A5F-8073-411D-AFAE-BEAD9B145E79}" type="datetimeFigureOut">
              <a:rPr lang="en-GB" smtClean="0"/>
              <a:pPr/>
              <a:t>11/06/2013</a:t>
            </a:fld>
            <a:endParaRPr lang="en-GB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0894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6400" y="2178187"/>
            <a:ext cx="33120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7200" y="2178187"/>
            <a:ext cx="33120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1526400" y="2884170"/>
            <a:ext cx="3312000" cy="3385713"/>
          </a:xfrm>
        </p:spPr>
        <p:txBody>
          <a:bodyPr/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955400" y="2885507"/>
            <a:ext cx="3312000" cy="3385713"/>
          </a:xfrm>
        </p:spPr>
        <p:txBody>
          <a:bodyPr/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F10A4A5F-8073-411D-AFAE-BEAD9B145E79}" type="datetimeFigureOut">
              <a:rPr lang="en-GB" smtClean="0"/>
              <a:pPr/>
              <a:t>11/06/2013</a:t>
            </a:fld>
            <a:endParaRPr lang="en-GB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nb-NO" noProof="0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F10A4A5F-8073-411D-AFAE-BEAD9B145E79}" type="datetimeFigureOut">
              <a:rPr lang="en-GB" smtClean="0"/>
              <a:pPr/>
              <a:t>11/06/2013</a:t>
            </a:fld>
            <a:endParaRPr lang="en-GB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0894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5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F10A4A5F-8073-411D-AFAE-BEAD9B145E79}" type="datetimeFigureOut">
              <a:rPr lang="en-GB" smtClean="0"/>
              <a:pPr/>
              <a:t>11/06/2013</a:t>
            </a:fld>
            <a:endParaRPr lang="en-GB"/>
          </a:p>
        </p:txBody>
      </p:sp>
      <p:sp>
        <p:nvSpPr>
          <p:cNvPr id="3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0894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1339B-1FE6-3E48-A68D-18546E51BE31}" type="datetime1">
              <a:rPr lang="nn-NO"/>
              <a:pPr>
                <a:defRPr/>
              </a:pPr>
              <a:t>11.06.2013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DAFF6-7E8D-4546-A3CD-502845861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0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6976" y="1278000"/>
            <a:ext cx="6741080" cy="854968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6400" y="2170800"/>
            <a:ext cx="6742800" cy="4093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245" cy="731460"/>
          </a:xfrm>
          <a:prstGeom prst="rect">
            <a:avLst/>
          </a:prstGeom>
        </p:spPr>
      </p:pic>
      <p:pic>
        <p:nvPicPr>
          <p:cNvPr id="10" name="Picture 9" descr="var2_footer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6675135"/>
            <a:ext cx="9143245" cy="182865"/>
          </a:xfrm>
          <a:prstGeom prst="rect">
            <a:avLst/>
          </a:prstGeom>
        </p:spPr>
      </p:pic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F10A4A5F-8073-411D-AFAE-BEAD9B145E79}" type="datetimeFigureOut">
              <a:rPr lang="en-GB" smtClean="0"/>
              <a:pPr/>
              <a:t>11/06/2013</a:t>
            </a:fld>
            <a:endParaRPr lang="en-GB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6030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7975" indent="-307975" algn="l" defTabSz="914400" rtl="0" eaLnBrk="1" latinLnBrk="0" hangingPunct="1">
        <a:spcBef>
          <a:spcPts val="1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3619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36195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Viktige styringssignaler </a:t>
            </a:r>
            <a:br>
              <a:rPr lang="nb-NO" dirty="0" smtClean="0"/>
            </a:br>
            <a:r>
              <a:rPr lang="nb-NO" dirty="0" smtClean="0"/>
              <a:t>for folkehelsearbeidet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708920"/>
            <a:ext cx="6513973" cy="478904"/>
          </a:xfrm>
        </p:spPr>
        <p:txBody>
          <a:bodyPr/>
          <a:lstStyle/>
          <a:p>
            <a:r>
              <a:rPr lang="nb-NO" dirty="0" smtClean="0"/>
              <a:t>- Involvering og innovasjonsledelse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Monica Fleisje, Akershus fylkeskommune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9827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6741080" cy="854968"/>
          </a:xfrm>
        </p:spPr>
        <p:txBody>
          <a:bodyPr/>
          <a:lstStyle/>
          <a:p>
            <a:r>
              <a:rPr lang="nb-NO" dirty="0" smtClean="0"/>
              <a:t>Den rasjonelle organisasjonen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31640" y="2132856"/>
            <a:ext cx="6937560" cy="4131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Loven forutsetter rasjonelle organisasjoner</a:t>
            </a:r>
          </a:p>
          <a:p>
            <a:pPr marL="0" indent="0">
              <a:buNone/>
            </a:pPr>
            <a:r>
              <a:rPr lang="nb-NO" dirty="0" smtClean="0"/>
              <a:t>- men organisasjoner er ikke strømlinjeformet</a:t>
            </a:r>
          </a:p>
          <a:p>
            <a:pPr marL="457200" lvl="1" indent="0" algn="ctr">
              <a:buNone/>
            </a:pPr>
            <a:r>
              <a:rPr lang="nb-NO" dirty="0" smtClean="0"/>
              <a:t>Makt</a:t>
            </a:r>
          </a:p>
          <a:p>
            <a:pPr marL="457200" lvl="1" indent="0" algn="ctr">
              <a:buNone/>
            </a:pPr>
            <a:r>
              <a:rPr lang="nb-NO" dirty="0" smtClean="0"/>
              <a:t>Interessekonflikter</a:t>
            </a:r>
          </a:p>
          <a:p>
            <a:pPr marL="457200" lvl="1" indent="0" algn="ctr">
              <a:buNone/>
            </a:pPr>
            <a:r>
              <a:rPr lang="nb-NO" dirty="0" smtClean="0"/>
              <a:t>Profesjonsproteksjonisme</a:t>
            </a:r>
          </a:p>
          <a:p>
            <a:pPr marL="457200" lvl="1" indent="0" algn="ctr">
              <a:buNone/>
            </a:pPr>
            <a:r>
              <a:rPr lang="nb-NO" dirty="0" smtClean="0"/>
              <a:t>Endringsfrykt</a:t>
            </a:r>
          </a:p>
          <a:p>
            <a:pPr marL="457200" lvl="1" indent="0" algn="ctr">
              <a:buNone/>
            </a:pPr>
            <a:r>
              <a:rPr lang="nb-NO" dirty="0" smtClean="0"/>
              <a:t>Mangler felles mål </a:t>
            </a:r>
          </a:p>
          <a:p>
            <a:pPr marL="457200" lvl="1" indent="0" algn="ctr">
              <a:buNone/>
            </a:pPr>
            <a:r>
              <a:rPr lang="nb-NO" dirty="0" smtClean="0"/>
              <a:t>Midler skygger for mål</a:t>
            </a:r>
          </a:p>
          <a:p>
            <a:pPr marL="457200" lvl="1" indent="0" algn="ctr">
              <a:buNone/>
            </a:pPr>
            <a:r>
              <a:rPr lang="nb-NO" dirty="0" smtClean="0"/>
              <a:t>Handling skygger for strategier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00589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WHO </a:t>
            </a:r>
            <a:r>
              <a:rPr lang="nb-NO" dirty="0" err="1" smtClean="0"/>
              <a:t>Healty</a:t>
            </a:r>
            <a:r>
              <a:rPr lang="nb-NO" dirty="0" smtClean="0"/>
              <a:t> </a:t>
            </a:r>
            <a:r>
              <a:rPr lang="nb-NO" dirty="0" err="1" smtClean="0"/>
              <a:t>cities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Strategiske mål	</a:t>
            </a:r>
          </a:p>
          <a:p>
            <a:pPr lvl="1"/>
            <a:r>
              <a:rPr lang="nb-NO" dirty="0" smtClean="0"/>
              <a:t>Redusere sosiale ulikheter i helse</a:t>
            </a:r>
          </a:p>
          <a:p>
            <a:pPr lvl="1"/>
            <a:r>
              <a:rPr lang="nb-NO" dirty="0" smtClean="0"/>
              <a:t>Bedre styring </a:t>
            </a:r>
          </a:p>
          <a:p>
            <a:r>
              <a:rPr lang="nb-NO" dirty="0" smtClean="0"/>
              <a:t>Prioriterte områder</a:t>
            </a:r>
          </a:p>
          <a:p>
            <a:pPr lvl="1"/>
            <a:r>
              <a:rPr lang="nb-NO" dirty="0" smtClean="0"/>
              <a:t>Livsløpsperspektiv</a:t>
            </a:r>
          </a:p>
          <a:p>
            <a:pPr lvl="1"/>
            <a:r>
              <a:rPr lang="nb-NO" dirty="0" smtClean="0"/>
              <a:t>Sykdomsbyrden</a:t>
            </a:r>
          </a:p>
          <a:p>
            <a:pPr lvl="1"/>
            <a:r>
              <a:rPr lang="nb-NO" dirty="0" smtClean="0"/>
              <a:t>Helsesystemer</a:t>
            </a:r>
          </a:p>
          <a:p>
            <a:pPr lvl="1"/>
            <a:r>
              <a:rPr lang="nb-NO" dirty="0" smtClean="0"/>
              <a:t>Robuste lokalsamfunn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965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Hvorfor trenger vi </a:t>
            </a:r>
            <a:br>
              <a:rPr lang="nb-NO" dirty="0" smtClean="0"/>
            </a:br>
            <a:r>
              <a:rPr lang="nb-NO" dirty="0" smtClean="0"/>
              <a:t>laboratorium?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619672" y="2924944"/>
            <a:ext cx="6742800" cy="4093200"/>
          </a:xfrm>
        </p:spPr>
        <p:txBody>
          <a:bodyPr/>
          <a:lstStyle/>
          <a:p>
            <a:r>
              <a:rPr lang="nb-NO" dirty="0" smtClean="0"/>
              <a:t>Vi må lære av praktiske tiltak</a:t>
            </a:r>
          </a:p>
          <a:p>
            <a:r>
              <a:rPr lang="nb-NO" dirty="0" smtClean="0"/>
              <a:t>Vi må tørre å stjele, dele og systematisere</a:t>
            </a:r>
          </a:p>
          <a:p>
            <a:r>
              <a:rPr lang="nb-NO" dirty="0" smtClean="0"/>
              <a:t>Folkehelse er et felt med mange strategier, ord og policydokumenter – vi må bidra til at feltet ikke blir en akademisk øvelse alene….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7890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Hvorfor trenger vi å </a:t>
            </a:r>
            <a:br>
              <a:rPr lang="nb-NO" dirty="0" smtClean="0"/>
            </a:br>
            <a:r>
              <a:rPr lang="nb-NO" dirty="0" smtClean="0"/>
              <a:t>dele/formidle?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547664" y="2564904"/>
            <a:ext cx="6742800" cy="4093200"/>
          </a:xfrm>
        </p:spPr>
        <p:txBody>
          <a:bodyPr/>
          <a:lstStyle/>
          <a:p>
            <a:r>
              <a:rPr lang="nb-NO" dirty="0" smtClean="0"/>
              <a:t>De gode eksemplene må dokumenteres og spres på kryss og tvers</a:t>
            </a:r>
            <a:endParaRPr lang="nb-NO" dirty="0"/>
          </a:p>
          <a:p>
            <a:r>
              <a:rPr lang="nb-NO" dirty="0" smtClean="0"/>
              <a:t>Innovasjon oppstår når nye grupper setter seg sammen for å løse et problem – Sunne kommuner kan bidra til å inspirere og </a:t>
            </a:r>
            <a:r>
              <a:rPr lang="nb-NO" dirty="0" err="1" smtClean="0"/>
              <a:t>fasilitere</a:t>
            </a:r>
            <a:r>
              <a:rPr lang="nb-NO" dirty="0" smtClean="0"/>
              <a:t> dette. </a:t>
            </a:r>
          </a:p>
        </p:txBody>
      </p:sp>
    </p:spTree>
    <p:extLst>
      <p:ext uri="{BB962C8B-B14F-4D97-AF65-F5344CB8AC3E}">
        <p14:creationId xmlns:p14="http://schemas.microsoft.com/office/powerpoint/2010/main" val="416027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Nettverksnode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Fra tjenesteleverandør til nettverksnode</a:t>
            </a:r>
          </a:p>
          <a:p>
            <a:endParaRPr lang="nb-NO" dirty="0" smtClean="0"/>
          </a:p>
          <a:p>
            <a:r>
              <a:rPr lang="nb-NO" dirty="0" smtClean="0"/>
              <a:t>Styringsverktøyet for folkehelse – er summen av forskjellige vedtak…</a:t>
            </a:r>
          </a:p>
          <a:p>
            <a:endParaRPr lang="nb-NO" dirty="0" smtClean="0"/>
          </a:p>
          <a:p>
            <a:r>
              <a:rPr lang="nb-NO" dirty="0" smtClean="0"/>
              <a:t>Faglig bæredyktighet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Hvordan forankres koordineringsrollen demokratisk?</a:t>
            </a:r>
          </a:p>
        </p:txBody>
      </p:sp>
    </p:spTree>
    <p:extLst>
      <p:ext uri="{BB962C8B-B14F-4D97-AF65-F5344CB8AC3E}">
        <p14:creationId xmlns:p14="http://schemas.microsoft.com/office/powerpoint/2010/main" val="143598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Plassholder for innhold 3"/>
          <p:cNvGraphicFramePr>
            <a:graphicFrameLocks/>
          </p:cNvGraphicFramePr>
          <p:nvPr/>
        </p:nvGraphicFramePr>
        <p:xfrm>
          <a:off x="457200" y="546100"/>
          <a:ext cx="8229600" cy="5580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675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Bilde 3" descr="svar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tel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6337300"/>
          </a:xfrm>
        </p:spPr>
        <p:txBody>
          <a:bodyPr/>
          <a:lstStyle/>
          <a:p>
            <a:pPr eaLnBrk="1" hangingPunct="1"/>
            <a:r>
              <a:rPr lang="nb-NO" sz="2800" dirty="0" smtClean="0">
                <a:solidFill>
                  <a:schemeClr val="bg1"/>
                </a:solidFill>
              </a:rPr>
              <a:t>1 slagord</a:t>
            </a:r>
            <a:br>
              <a:rPr lang="nb-NO" sz="2800" dirty="0" smtClean="0">
                <a:solidFill>
                  <a:schemeClr val="bg1"/>
                </a:solidFill>
              </a:rPr>
            </a:br>
            <a:r>
              <a:rPr lang="nb-NO" sz="2800" dirty="0" smtClean="0">
                <a:solidFill>
                  <a:schemeClr val="bg1"/>
                </a:solidFill>
              </a:rPr>
              <a:t>3 </a:t>
            </a:r>
            <a:r>
              <a:rPr lang="nb-NO" sz="2800" dirty="0" err="1" smtClean="0">
                <a:solidFill>
                  <a:schemeClr val="bg1"/>
                </a:solidFill>
              </a:rPr>
              <a:t>hovedtitler</a:t>
            </a:r>
            <a:r>
              <a:rPr lang="nb-NO" sz="2800" dirty="0" smtClean="0">
                <a:solidFill>
                  <a:schemeClr val="bg1"/>
                </a:solidFill>
              </a:rPr>
              <a:t/>
            </a:r>
            <a:br>
              <a:rPr lang="nb-NO" sz="2800" dirty="0" smtClean="0">
                <a:solidFill>
                  <a:schemeClr val="bg1"/>
                </a:solidFill>
              </a:rPr>
            </a:br>
            <a:r>
              <a:rPr lang="nb-NO" sz="2800" dirty="0" smtClean="0">
                <a:solidFill>
                  <a:schemeClr val="bg1"/>
                </a:solidFill>
              </a:rPr>
              <a:t>10 undertitler</a:t>
            </a:r>
            <a:br>
              <a:rPr lang="nb-NO" sz="2800" dirty="0" smtClean="0">
                <a:solidFill>
                  <a:schemeClr val="bg1"/>
                </a:solidFill>
              </a:rPr>
            </a:br>
            <a:r>
              <a:rPr lang="nb-NO" sz="2800" dirty="0" smtClean="0">
                <a:solidFill>
                  <a:schemeClr val="bg1"/>
                </a:solidFill>
              </a:rPr>
              <a:t>5 filmer</a:t>
            </a:r>
            <a:br>
              <a:rPr lang="nb-NO" sz="2800" dirty="0" smtClean="0">
                <a:solidFill>
                  <a:schemeClr val="bg1"/>
                </a:solidFill>
              </a:rPr>
            </a:br>
            <a:r>
              <a:rPr lang="nb-NO" sz="2800" dirty="0" smtClean="0">
                <a:solidFill>
                  <a:schemeClr val="bg1"/>
                </a:solidFill>
              </a:rPr>
              <a:t>1 brosjyre</a:t>
            </a:r>
            <a:br>
              <a:rPr lang="nb-NO" sz="2800" dirty="0" smtClean="0">
                <a:solidFill>
                  <a:schemeClr val="bg1"/>
                </a:solidFill>
              </a:rPr>
            </a:br>
            <a:r>
              <a:rPr lang="nb-NO" sz="2800" dirty="0" smtClean="0">
                <a:solidFill>
                  <a:schemeClr val="bg1"/>
                </a:solidFill>
              </a:rPr>
              <a:t>1 nettressurs</a:t>
            </a:r>
            <a:br>
              <a:rPr lang="nb-NO" sz="2800" dirty="0" smtClean="0">
                <a:solidFill>
                  <a:schemeClr val="bg1"/>
                </a:solidFill>
              </a:rPr>
            </a:br>
            <a:r>
              <a:rPr lang="nb-NO" sz="2800" dirty="0" smtClean="0">
                <a:solidFill>
                  <a:schemeClr val="bg1"/>
                </a:solidFill>
              </a:rPr>
              <a:t>1 </a:t>
            </a:r>
            <a:r>
              <a:rPr lang="nb-NO" sz="2800" dirty="0" err="1" smtClean="0">
                <a:solidFill>
                  <a:schemeClr val="bg1"/>
                </a:solidFill>
              </a:rPr>
              <a:t>multimediaforedrag</a:t>
            </a:r>
            <a:r>
              <a:rPr lang="nb-NO" sz="2800" dirty="0" smtClean="0">
                <a:solidFill>
                  <a:schemeClr val="bg1"/>
                </a:solidFill>
              </a:rPr>
              <a:t/>
            </a:r>
            <a:br>
              <a:rPr lang="nb-NO" sz="2800" dirty="0" smtClean="0">
                <a:solidFill>
                  <a:schemeClr val="bg1"/>
                </a:solidFill>
              </a:rPr>
            </a:br>
            <a:r>
              <a:rPr lang="nb-NO" sz="2800" dirty="0" smtClean="0">
                <a:solidFill>
                  <a:schemeClr val="bg1"/>
                </a:solidFill>
              </a:rPr>
              <a:t>Dreiebok (manus)</a:t>
            </a:r>
            <a:br>
              <a:rPr lang="nb-NO" sz="2800" dirty="0" smtClean="0">
                <a:solidFill>
                  <a:schemeClr val="bg1"/>
                </a:solidFill>
              </a:rPr>
            </a:br>
            <a:r>
              <a:rPr lang="nb-NO" sz="2800" dirty="0" smtClean="0">
                <a:solidFill>
                  <a:schemeClr val="bg1"/>
                </a:solidFill>
              </a:rPr>
              <a:t>Eksempelhefte</a:t>
            </a:r>
            <a:br>
              <a:rPr lang="nb-NO" sz="2800" dirty="0" smtClean="0">
                <a:solidFill>
                  <a:schemeClr val="bg1"/>
                </a:solidFill>
              </a:rPr>
            </a:br>
            <a:r>
              <a:rPr lang="nb-NO" sz="2800" dirty="0" smtClean="0">
                <a:solidFill>
                  <a:schemeClr val="bg1"/>
                </a:solidFill>
              </a:rPr>
              <a:t>Første i sitt slag i Norge og i </a:t>
            </a:r>
            <a:r>
              <a:rPr lang="nb-NO" sz="2800" dirty="0" err="1" smtClean="0">
                <a:solidFill>
                  <a:schemeClr val="bg1"/>
                </a:solidFill>
              </a:rPr>
              <a:t>WHOHealthy</a:t>
            </a:r>
            <a:r>
              <a:rPr lang="nb-NO" sz="2800" dirty="0" smtClean="0">
                <a:solidFill>
                  <a:schemeClr val="bg1"/>
                </a:solidFill>
              </a:rPr>
              <a:t> </a:t>
            </a:r>
            <a:r>
              <a:rPr lang="nb-NO" sz="2800" dirty="0" err="1" smtClean="0">
                <a:solidFill>
                  <a:schemeClr val="bg1"/>
                </a:solidFill>
              </a:rPr>
              <a:t>Cities</a:t>
            </a:r>
            <a:r>
              <a:rPr lang="nb-NO" sz="2800" dirty="0" smtClean="0">
                <a:solidFill>
                  <a:schemeClr val="bg1"/>
                </a:solidFill>
              </a:rPr>
              <a:t/>
            </a:r>
            <a:br>
              <a:rPr lang="nb-NO" sz="2800" dirty="0" smtClean="0">
                <a:solidFill>
                  <a:schemeClr val="bg1"/>
                </a:solidFill>
              </a:rPr>
            </a:br>
            <a:r>
              <a:rPr lang="nb-NO" sz="2800" dirty="0" smtClean="0">
                <a:solidFill>
                  <a:schemeClr val="bg1"/>
                </a:solidFill>
              </a:rPr>
              <a:t/>
            </a:r>
            <a:br>
              <a:rPr lang="nb-NO" sz="2800" dirty="0" smtClean="0">
                <a:solidFill>
                  <a:schemeClr val="bg1"/>
                </a:solidFill>
              </a:rPr>
            </a:br>
            <a:r>
              <a:rPr lang="nb-NO" sz="2800" dirty="0" smtClean="0">
                <a:solidFill>
                  <a:schemeClr val="bg1"/>
                </a:solidFill>
              </a:rPr>
              <a:t/>
            </a:r>
            <a:br>
              <a:rPr lang="nb-NO" sz="2800" dirty="0" smtClean="0">
                <a:solidFill>
                  <a:schemeClr val="bg1"/>
                </a:solidFill>
              </a:rPr>
            </a:br>
            <a:endParaRPr lang="nb-NO" sz="2800" dirty="0" smtClean="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244" name="Plassholder for lysbildenumm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C3BEBB9-FCE7-4DBC-B700-860973568DE7}" type="slidenum">
              <a:rPr lang="en-US" smtClean="0">
                <a:solidFill>
                  <a:srgbClr val="7F7F7F"/>
                </a:solidFill>
                <a:latin typeface="Rockwell" pitchFamily="18" charset="0"/>
                <a:ea typeface="ＭＳ Ｐゴシック" pitchFamily="34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mtClean="0">
              <a:solidFill>
                <a:srgbClr val="7F7F7F"/>
              </a:solidFill>
              <a:latin typeface="Rockwell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844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tel 1"/>
          <p:cNvSpPr>
            <a:spLocks noGrp="1"/>
          </p:cNvSpPr>
          <p:nvPr>
            <p:ph type="title"/>
          </p:nvPr>
        </p:nvSpPr>
        <p:spPr>
          <a:xfrm>
            <a:off x="395883" y="841375"/>
            <a:ext cx="8229600" cy="1143000"/>
          </a:xfrm>
        </p:spPr>
        <p:txBody>
          <a:bodyPr/>
          <a:lstStyle/>
          <a:p>
            <a:pPr eaLnBrk="1" hangingPunct="1"/>
            <a:r>
              <a:rPr lang="nb-NO" b="1" dirty="0" smtClean="0">
                <a:solidFill>
                  <a:srgbClr val="FF0000"/>
                </a:solidFill>
              </a:rPr>
              <a:t> Opplæringens innhold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b="1" dirty="0" smtClean="0">
                <a:solidFill>
                  <a:srgbClr val="FF0000"/>
                </a:solidFill>
              </a:rPr>
              <a:t>HVORFOR</a:t>
            </a:r>
            <a:r>
              <a:rPr lang="nb-NO" dirty="0" smtClean="0">
                <a:solidFill>
                  <a:srgbClr val="FF0000"/>
                </a:solidFill>
              </a:rPr>
              <a:t>; innledning, kost/nytte, helsefakta/helseutvikling, sosiale ulikheter i helse og tiltak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b-NO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b="1" dirty="0" smtClean="0">
                <a:solidFill>
                  <a:srgbClr val="FF0066"/>
                </a:solidFill>
              </a:rPr>
              <a:t>HVORDAN;  organisering, roller &amp; ansvar, kommunikasjonsstrategier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nb-NO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b-NO" b="1" dirty="0" smtClean="0">
                <a:solidFill>
                  <a:srgbClr val="FF6600"/>
                </a:solidFill>
              </a:rPr>
              <a:t>HVA; </a:t>
            </a:r>
            <a:r>
              <a:rPr lang="nb-NO" dirty="0" smtClean="0">
                <a:solidFill>
                  <a:srgbClr val="FF6600"/>
                </a:solidFill>
              </a:rPr>
              <a:t> målrettet folkehelsearbeid, folkehelse i et livsløpsperspektiv, tiltak og aktiviteter </a:t>
            </a:r>
            <a:endParaRPr lang="nb-NO" dirty="0">
              <a:solidFill>
                <a:srgbClr val="FF6600"/>
              </a:solidFill>
            </a:endParaRPr>
          </a:p>
        </p:txBody>
      </p:sp>
      <p:pic>
        <p:nvPicPr>
          <p:cNvPr id="11268" name="Bild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0"/>
            <a:ext cx="9715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13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3200" b="1" dirty="0" smtClean="0"/>
              <a:t>Rettferdighet og helse</a:t>
            </a:r>
            <a:endParaRPr lang="nb-NO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 smtClean="0"/>
              <a:t>Det regionale ansvaret – en helsevennlig samfunnsutvikling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8408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2"/>
          <a:stretch/>
        </p:blipFill>
        <p:spPr bwMode="auto">
          <a:xfrm>
            <a:off x="486604" y="767758"/>
            <a:ext cx="8064000" cy="586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Sylinder 5"/>
          <p:cNvSpPr txBox="1"/>
          <p:nvPr/>
        </p:nvSpPr>
        <p:spPr>
          <a:xfrm>
            <a:off x="5061892" y="1268760"/>
            <a:ext cx="314861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nb-NO" sz="2400" b="1" dirty="0" smtClean="0">
                <a:solidFill>
                  <a:schemeClr val="bg1"/>
                </a:solidFill>
              </a:rPr>
              <a:t>Flere leveår med </a:t>
            </a:r>
          </a:p>
          <a:p>
            <a:r>
              <a:rPr lang="nb-NO" sz="2400" b="1" dirty="0">
                <a:solidFill>
                  <a:schemeClr val="bg1"/>
                </a:solidFill>
              </a:rPr>
              <a:t> </a:t>
            </a:r>
            <a:r>
              <a:rPr lang="nb-NO" sz="2400" b="1" dirty="0" smtClean="0">
                <a:solidFill>
                  <a:schemeClr val="bg1"/>
                </a:solidFill>
              </a:rPr>
              <a:t>   god helse for </a:t>
            </a:r>
          </a:p>
          <a:p>
            <a:r>
              <a:rPr lang="nb-NO" sz="2400" b="1" dirty="0">
                <a:solidFill>
                  <a:schemeClr val="bg1"/>
                </a:solidFill>
              </a:rPr>
              <a:t> </a:t>
            </a:r>
            <a:r>
              <a:rPr lang="nb-NO" sz="2400" b="1" dirty="0" smtClean="0">
                <a:solidFill>
                  <a:schemeClr val="bg1"/>
                </a:solidFill>
              </a:rPr>
              <a:t>   befolkningen</a:t>
            </a:r>
          </a:p>
          <a:p>
            <a:endParaRPr lang="nb-NO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b-NO" sz="2400" b="1" dirty="0" smtClean="0">
                <a:solidFill>
                  <a:schemeClr val="bg1"/>
                </a:solidFill>
              </a:rPr>
              <a:t>Redusere sosiale </a:t>
            </a:r>
          </a:p>
          <a:p>
            <a:r>
              <a:rPr lang="nb-NO" sz="2400" b="1" dirty="0" smtClean="0">
                <a:solidFill>
                  <a:schemeClr val="bg1"/>
                </a:solidFill>
              </a:rPr>
              <a:t>    helseforskjeller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4754911" y="4797152"/>
            <a:ext cx="37625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bg1"/>
                </a:solidFill>
              </a:rPr>
              <a:t>KRITISK SUKSESSFAKTOR: TVERRFAGLIG STYRING</a:t>
            </a:r>
            <a:endParaRPr lang="nb-NO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2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623888"/>
            <a:ext cx="8108950" cy="561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Hjerte 4"/>
          <p:cNvSpPr/>
          <p:nvPr/>
        </p:nvSpPr>
        <p:spPr bwMode="auto">
          <a:xfrm>
            <a:off x="1476375" y="1412875"/>
            <a:ext cx="5922963" cy="5365750"/>
          </a:xfrm>
          <a:prstGeom prst="hear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b-NO">
              <a:latin typeface="+mn-lt"/>
              <a:cs typeface="+mn-cs"/>
            </a:endParaRPr>
          </a:p>
        </p:txBody>
      </p:sp>
      <p:sp>
        <p:nvSpPr>
          <p:cNvPr id="6" name="TekstSylinder 5"/>
          <p:cNvSpPr txBox="1">
            <a:spLocks noChangeArrowheads="1"/>
          </p:cNvSpPr>
          <p:nvPr/>
        </p:nvSpPr>
        <p:spPr bwMode="auto">
          <a:xfrm>
            <a:off x="3443288" y="2743200"/>
            <a:ext cx="25781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b-NO" sz="3600" b="1" dirty="0">
                <a:solidFill>
                  <a:schemeClr val="bg1"/>
                </a:solidFill>
                <a:latin typeface="Apple Chancery" pitchFamily="66" charset="0"/>
              </a:rPr>
              <a:t>Der folk bor, leker, lærer, elsker, pleier fritid og arbeider!</a:t>
            </a:r>
          </a:p>
          <a:p>
            <a:r>
              <a:rPr lang="nb-NO" sz="2000" b="1" dirty="0">
                <a:solidFill>
                  <a:schemeClr val="bg1"/>
                </a:solidFill>
                <a:latin typeface="Apple Chancery" pitchFamily="66" charset="0"/>
              </a:rPr>
              <a:t>24 t i døgnet</a:t>
            </a:r>
          </a:p>
        </p:txBody>
      </p:sp>
      <p:sp>
        <p:nvSpPr>
          <p:cNvPr id="4101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smtClean="0"/>
          </a:p>
        </p:txBody>
      </p:sp>
    </p:spTree>
    <p:extLst>
      <p:ext uri="{BB962C8B-B14F-4D97-AF65-F5344CB8AC3E}">
        <p14:creationId xmlns:p14="http://schemas.microsoft.com/office/powerpoint/2010/main" val="228475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b-NO" dirty="0" smtClean="0"/>
              <a:t>Det handler om å bygge </a:t>
            </a:r>
            <a:br>
              <a:rPr lang="nb-NO" dirty="0" smtClean="0"/>
            </a:br>
            <a:r>
              <a:rPr lang="nb-NO" dirty="0" smtClean="0"/>
              <a:t>robuste samfunn</a:t>
            </a:r>
            <a:endParaRPr lang="nb-NO" dirty="0"/>
          </a:p>
        </p:txBody>
      </p:sp>
      <p:sp>
        <p:nvSpPr>
          <p:cNvPr id="5123" name="Plassholder for innhold 2"/>
          <p:cNvSpPr>
            <a:spLocks noGrp="1"/>
          </p:cNvSpPr>
          <p:nvPr>
            <p:ph idx="1"/>
          </p:nvPr>
        </p:nvSpPr>
        <p:spPr>
          <a:xfrm>
            <a:off x="1403648" y="2852936"/>
            <a:ext cx="6865552" cy="3744416"/>
          </a:xfrm>
        </p:spPr>
        <p:txBody>
          <a:bodyPr/>
          <a:lstStyle/>
          <a:p>
            <a:r>
              <a:rPr lang="nb-NO" dirty="0" smtClean="0"/>
              <a:t>Ressursperspektivet</a:t>
            </a:r>
          </a:p>
          <a:p>
            <a:r>
              <a:rPr lang="nb-NO" dirty="0" smtClean="0"/>
              <a:t>Samfunnsbygging og støttende miljøer</a:t>
            </a:r>
          </a:p>
          <a:p>
            <a:r>
              <a:rPr lang="nb-NO" dirty="0" smtClean="0"/>
              <a:t>Relasjonsbygging og involvering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25144"/>
            <a:ext cx="32194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40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tel 3"/>
          <p:cNvSpPr>
            <a:spLocks noGrp="1"/>
          </p:cNvSpPr>
          <p:nvPr>
            <p:ph type="title"/>
          </p:nvPr>
        </p:nvSpPr>
        <p:spPr>
          <a:xfrm>
            <a:off x="779463" y="548680"/>
            <a:ext cx="7583487" cy="1280120"/>
          </a:xfrm>
        </p:spPr>
        <p:txBody>
          <a:bodyPr>
            <a:normAutofit/>
          </a:bodyPr>
          <a:lstStyle/>
          <a:p>
            <a:r>
              <a:rPr lang="nb-NO" sz="3600" dirty="0" smtClean="0"/>
              <a:t>Det handler også om å skifte fokus</a:t>
            </a:r>
          </a:p>
        </p:txBody>
      </p:sp>
      <p:pic>
        <p:nvPicPr>
          <p:cNvPr id="7171" name="Picture 3" descr="resource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72" r="-7372"/>
          <a:stretch>
            <a:fillRect/>
          </a:stretch>
        </p:blipFill>
        <p:spPr>
          <a:xfrm>
            <a:off x="-540568" y="1196752"/>
            <a:ext cx="9872663" cy="5429250"/>
          </a:xfrm>
        </p:spPr>
      </p:pic>
    </p:spTree>
    <p:extLst>
      <p:ext uri="{BB962C8B-B14F-4D97-AF65-F5344CB8AC3E}">
        <p14:creationId xmlns:p14="http://schemas.microsoft.com/office/powerpoint/2010/main" val="80131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77" y="1988840"/>
            <a:ext cx="2520000" cy="371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6741080" cy="854968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Et utvalg av </a:t>
            </a:r>
            <a:br>
              <a:rPr lang="nb-NO" dirty="0" smtClean="0"/>
            </a:br>
            <a:r>
              <a:rPr lang="nb-NO" dirty="0" smtClean="0"/>
              <a:t>styringsdokumenter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76872"/>
            <a:ext cx="2520000" cy="356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35099"/>
            <a:ext cx="2520000" cy="356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64904"/>
            <a:ext cx="2520000" cy="389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18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Fra ide til praksis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Folkehelse bygger på verdier (politiske, etiske, faglige)</a:t>
            </a:r>
          </a:p>
          <a:p>
            <a:r>
              <a:rPr lang="nb-NO" dirty="0" smtClean="0"/>
              <a:t>Menneskerettighetene er utgangspunktet</a:t>
            </a:r>
          </a:p>
          <a:p>
            <a:r>
              <a:rPr lang="nb-NO" dirty="0" err="1" smtClean="0">
                <a:solidFill>
                  <a:srgbClr val="FF0000"/>
                </a:solidFill>
              </a:rPr>
              <a:t>Common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 err="1" smtClean="0">
                <a:solidFill>
                  <a:srgbClr val="FF0000"/>
                </a:solidFill>
              </a:rPr>
              <a:t>sence</a:t>
            </a:r>
            <a:r>
              <a:rPr lang="nb-NO" dirty="0" smtClean="0">
                <a:solidFill>
                  <a:srgbClr val="FF0000"/>
                </a:solidFill>
              </a:rPr>
              <a:t> is not so </a:t>
            </a:r>
            <a:r>
              <a:rPr lang="nb-NO" dirty="0" err="1" smtClean="0">
                <a:solidFill>
                  <a:srgbClr val="FF0000"/>
                </a:solidFill>
              </a:rPr>
              <a:t>common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</a:p>
          <a:p>
            <a:r>
              <a:rPr lang="nb-NO" dirty="0" smtClean="0">
                <a:solidFill>
                  <a:srgbClr val="FF0000"/>
                </a:solidFill>
              </a:rPr>
              <a:t>Vi har viten, vi har metoden – har vi viljen?</a:t>
            </a:r>
          </a:p>
          <a:p>
            <a:r>
              <a:rPr lang="nb-NO" dirty="0" smtClean="0">
                <a:solidFill>
                  <a:srgbClr val="FF0000"/>
                </a:solidFill>
              </a:rPr>
              <a:t>Vi inngår i en helhet og er gjensidig avhengig av hverandre – FELLESKAPET er forutsetning for gode relasjoner, prosesser </a:t>
            </a:r>
            <a:r>
              <a:rPr lang="nb-NO" smtClean="0">
                <a:solidFill>
                  <a:srgbClr val="FF0000"/>
                </a:solidFill>
              </a:rPr>
              <a:t>og resultater 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49772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112" y="971346"/>
            <a:ext cx="7021288" cy="526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35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KF_Mennesker_PP-mal">
  <a:themeElements>
    <a:clrScheme name="Akershus Fylkeskommune">
      <a:dk1>
        <a:sysClr val="windowText" lastClr="000000"/>
      </a:dk1>
      <a:lt1>
        <a:sysClr val="window" lastClr="FFFFFF"/>
      </a:lt1>
      <a:dk2>
        <a:srgbClr val="B7C8D6"/>
      </a:dk2>
      <a:lt2>
        <a:srgbClr val="EEECE1"/>
      </a:lt2>
      <a:accent1>
        <a:srgbClr val="E3E3CC"/>
      </a:accent1>
      <a:accent2>
        <a:srgbClr val="BEE6EF"/>
      </a:accent2>
      <a:accent3>
        <a:srgbClr val="E3EDF3"/>
      </a:accent3>
      <a:accent4>
        <a:srgbClr val="B7C8D6"/>
      </a:accent4>
      <a:accent5>
        <a:srgbClr val="F6987F"/>
      </a:accent5>
      <a:accent6>
        <a:srgbClr val="DCDDDE"/>
      </a:accent6>
      <a:hlink>
        <a:srgbClr val="F6987F"/>
      </a:hlink>
      <a:folHlink>
        <a:srgbClr val="F6987F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AKF_Mennesker_PP-mal</Template>
  <TotalTime>578</TotalTime>
  <Words>757</Words>
  <Application>Microsoft Office PowerPoint</Application>
  <PresentationFormat>Skjermfremvisning (4:3)</PresentationFormat>
  <Paragraphs>103</Paragraphs>
  <Slides>17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18" baseType="lpstr">
      <vt:lpstr>AKF_Mennesker_PP-mal</vt:lpstr>
      <vt:lpstr>Viktige styringssignaler  for folkehelsearbeidet</vt:lpstr>
      <vt:lpstr>Rettferdighet og helse</vt:lpstr>
      <vt:lpstr>PowerPoint-presentasjon</vt:lpstr>
      <vt:lpstr>PowerPoint-presentasjon</vt:lpstr>
      <vt:lpstr>Det handler om å bygge  robuste samfunn</vt:lpstr>
      <vt:lpstr>Det handler også om å skifte fokus</vt:lpstr>
      <vt:lpstr>Et utvalg av  styringsdokumenter</vt:lpstr>
      <vt:lpstr>Fra ide til praksis</vt:lpstr>
      <vt:lpstr>PowerPoint-presentasjon</vt:lpstr>
      <vt:lpstr>Den rasjonelle organisasjonen</vt:lpstr>
      <vt:lpstr>WHO Healty cities</vt:lpstr>
      <vt:lpstr>Hvorfor trenger vi  laboratorium?</vt:lpstr>
      <vt:lpstr>Hvorfor trenger vi å  dele/formidle?</vt:lpstr>
      <vt:lpstr>Nettverksnode</vt:lpstr>
      <vt:lpstr>PowerPoint-presentasjon</vt:lpstr>
      <vt:lpstr>1 slagord 3 hovedtitler 10 undertitler 5 filmer 1 brosjyre 1 nettressurs 1 multimediaforedrag Dreiebok (manus) Eksempelhefte Første i sitt slag i Norge og i WHOHealthy Cities   </vt:lpstr>
      <vt:lpstr> Opplæringens innhold </vt:lpstr>
    </vt:vector>
  </TitlesOfParts>
  <Company>Akershus fylkeskommune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Bøe, Jan Ivar (Sentraladministrasjonen)</dc:creator>
  <dc:description>Template by addpoint.no</dc:description>
  <cp:lastModifiedBy>Kari Engen Sørensen</cp:lastModifiedBy>
  <cp:revision>28</cp:revision>
  <cp:lastPrinted>2013-06-07T12:42:31Z</cp:lastPrinted>
  <dcterms:created xsi:type="dcterms:W3CDTF">2011-10-12T13:38:50Z</dcterms:created>
  <dcterms:modified xsi:type="dcterms:W3CDTF">2013-06-11T11:05:55Z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</Properties>
</file>