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85" r:id="rId3"/>
    <p:sldId id="277" r:id="rId4"/>
    <p:sldId id="288" r:id="rId5"/>
    <p:sldId id="291" r:id="rId6"/>
    <p:sldId id="290" r:id="rId7"/>
    <p:sldId id="284" r:id="rId8"/>
    <p:sldId id="275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A6BEA-2267-4684-853E-32BF0452384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8788B41-64DE-435E-BCCA-D9A4DA4E4B62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NO" sz="1400" b="1" dirty="0" smtClean="0"/>
            <a:t>Ferdigstilling</a:t>
          </a:r>
          <a:endParaRPr lang="nb-NO" sz="1400" b="1" dirty="0"/>
        </a:p>
      </dgm:t>
    </dgm:pt>
    <dgm:pt modelId="{5A069E37-B935-4FF4-A7DF-7121389EE4E7}" type="parTrans" cxnId="{92469D91-A1AB-4903-B098-7B664914E561}">
      <dgm:prSet/>
      <dgm:spPr/>
      <dgm:t>
        <a:bodyPr/>
        <a:lstStyle/>
        <a:p>
          <a:endParaRPr lang="nb-NO"/>
        </a:p>
      </dgm:t>
    </dgm:pt>
    <dgm:pt modelId="{A323E7E3-DF13-4DF8-BC4D-DBA3A45A8DEB}" type="sibTrans" cxnId="{92469D91-A1AB-4903-B098-7B664914E561}">
      <dgm:prSet/>
      <dgm:spPr/>
      <dgm:t>
        <a:bodyPr/>
        <a:lstStyle/>
        <a:p>
          <a:endParaRPr lang="nb-NO"/>
        </a:p>
      </dgm:t>
    </dgm:pt>
    <dgm:pt modelId="{BF7FAE4A-A86B-4B8E-9C30-4CF071D71986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sz="1400" b="1" dirty="0" smtClean="0"/>
            <a:t>Høring</a:t>
          </a:r>
          <a:endParaRPr lang="nb-NO" sz="1400" b="1" dirty="0"/>
        </a:p>
      </dgm:t>
    </dgm:pt>
    <dgm:pt modelId="{AE567215-019C-4D2E-8E4C-86EE46C859F3}" type="parTrans" cxnId="{04D082C4-3DFE-4873-85B2-98BB55895B84}">
      <dgm:prSet/>
      <dgm:spPr/>
      <dgm:t>
        <a:bodyPr/>
        <a:lstStyle/>
        <a:p>
          <a:endParaRPr lang="nb-NO"/>
        </a:p>
      </dgm:t>
    </dgm:pt>
    <dgm:pt modelId="{2C5598BE-1AD8-4F8C-9933-65779586B422}" type="sibTrans" cxnId="{04D082C4-3DFE-4873-85B2-98BB55895B84}">
      <dgm:prSet/>
      <dgm:spPr/>
      <dgm:t>
        <a:bodyPr/>
        <a:lstStyle/>
        <a:p>
          <a:endParaRPr lang="nb-NO"/>
        </a:p>
      </dgm:t>
    </dgm:pt>
    <dgm:pt modelId="{F4DD8AA0-0D79-48B7-86AA-D8EA028DCE00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sz="1400" b="1" dirty="0" smtClean="0"/>
            <a:t>Godkjenning</a:t>
          </a:r>
          <a:endParaRPr lang="nb-NO" sz="1400" b="1" dirty="0"/>
        </a:p>
      </dgm:t>
    </dgm:pt>
    <dgm:pt modelId="{42A0D66D-1272-47DB-8282-2BB3BDCA4EB4}" type="parTrans" cxnId="{7E57F220-4095-4848-8D3D-8AAEA75AD6AD}">
      <dgm:prSet/>
      <dgm:spPr/>
      <dgm:t>
        <a:bodyPr/>
        <a:lstStyle/>
        <a:p>
          <a:endParaRPr lang="nb-NO"/>
        </a:p>
      </dgm:t>
    </dgm:pt>
    <dgm:pt modelId="{E639304B-5352-4837-B172-D889F632A183}" type="sibTrans" cxnId="{7E57F220-4095-4848-8D3D-8AAEA75AD6AD}">
      <dgm:prSet/>
      <dgm:spPr/>
      <dgm:t>
        <a:bodyPr/>
        <a:lstStyle/>
        <a:p>
          <a:endParaRPr lang="nb-NO"/>
        </a:p>
      </dgm:t>
    </dgm:pt>
    <dgm:pt modelId="{81CA0FD2-7468-4361-A4E3-5FB171F0EEEE}">
      <dgm:prSet phldrT="[Teks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nb-NO" sz="1400" b="1" dirty="0" smtClean="0"/>
            <a:t>Publisering</a:t>
          </a:r>
          <a:endParaRPr lang="nb-NO" sz="1400" b="1" dirty="0"/>
        </a:p>
      </dgm:t>
    </dgm:pt>
    <dgm:pt modelId="{7845099B-9506-4880-A941-AF714CC77BBB}" type="parTrans" cxnId="{C62FB17B-44B3-4460-A0A1-AE146CCAFCBF}">
      <dgm:prSet/>
      <dgm:spPr/>
      <dgm:t>
        <a:bodyPr/>
        <a:lstStyle/>
        <a:p>
          <a:endParaRPr lang="nb-NO"/>
        </a:p>
      </dgm:t>
    </dgm:pt>
    <dgm:pt modelId="{270F64E0-A60F-4A12-BCDD-151DA5B191D3}" type="sibTrans" cxnId="{C62FB17B-44B3-4460-A0A1-AE146CCAFCBF}">
      <dgm:prSet/>
      <dgm:spPr/>
      <dgm:t>
        <a:bodyPr/>
        <a:lstStyle/>
        <a:p>
          <a:endParaRPr lang="nb-NO"/>
        </a:p>
      </dgm:t>
    </dgm:pt>
    <dgm:pt modelId="{9504E127-B72F-4115-95D1-D17783F59593}" type="pres">
      <dgm:prSet presAssocID="{B60A6BEA-2267-4684-853E-32BF04523847}" presName="Name0" presStyleCnt="0">
        <dgm:presLayoutVars>
          <dgm:dir/>
          <dgm:resizeHandles val="exact"/>
        </dgm:presLayoutVars>
      </dgm:prSet>
      <dgm:spPr/>
    </dgm:pt>
    <dgm:pt modelId="{3B0E2DED-63D9-456D-8282-87F1684883D6}" type="pres">
      <dgm:prSet presAssocID="{A8788B41-64DE-435E-BCCA-D9A4DA4E4B62}" presName="parTxOnly" presStyleLbl="node1" presStyleIdx="0" presStyleCnt="4" custLinFactNeighborY="1666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B2B4586-B1AF-43F0-8559-F3E7DBDABE8C}" type="pres">
      <dgm:prSet presAssocID="{A323E7E3-DF13-4DF8-BC4D-DBA3A45A8DEB}" presName="parSpace" presStyleCnt="0"/>
      <dgm:spPr/>
    </dgm:pt>
    <dgm:pt modelId="{0F0B9874-FD23-4A9D-8D36-AEF0CB5A2E78}" type="pres">
      <dgm:prSet presAssocID="{BF7FAE4A-A86B-4B8E-9C30-4CF071D71986}" presName="parTxOnly" presStyleLbl="node1" presStyleIdx="1" presStyleCnt="4" custLinFactNeighborY="1666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8CE28A2-C008-474A-B470-2F48C484C7AC}" type="pres">
      <dgm:prSet presAssocID="{2C5598BE-1AD8-4F8C-9933-65779586B422}" presName="parSpace" presStyleCnt="0"/>
      <dgm:spPr/>
    </dgm:pt>
    <dgm:pt modelId="{3FD30C57-9310-47FC-949D-3B8615C4955F}" type="pres">
      <dgm:prSet presAssocID="{F4DD8AA0-0D79-48B7-86AA-D8EA028DCE00}" presName="parTxOnly" presStyleLbl="node1" presStyleIdx="2" presStyleCnt="4" custLinFactNeighborY="1666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BC25078-423E-43CA-8B62-26946F3705A3}" type="pres">
      <dgm:prSet presAssocID="{E639304B-5352-4837-B172-D889F632A183}" presName="parSpace" presStyleCnt="0"/>
      <dgm:spPr/>
    </dgm:pt>
    <dgm:pt modelId="{987CBDDF-8B2A-4111-87CB-68239E961E0B}" type="pres">
      <dgm:prSet presAssocID="{81CA0FD2-7468-4361-A4E3-5FB171F0EEEE}" presName="parTxOnly" presStyleLbl="node1" presStyleIdx="3" presStyleCnt="4" custScaleX="48173" custLinFactNeighborY="1666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322BFDA-5199-4208-9AA4-E3C923BD62BF}" type="presOf" srcId="{BF7FAE4A-A86B-4B8E-9C30-4CF071D71986}" destId="{0F0B9874-FD23-4A9D-8D36-AEF0CB5A2E78}" srcOrd="0" destOrd="0" presId="urn:microsoft.com/office/officeart/2005/8/layout/hChevron3"/>
    <dgm:cxn modelId="{04D082C4-3DFE-4873-85B2-98BB55895B84}" srcId="{B60A6BEA-2267-4684-853E-32BF04523847}" destId="{BF7FAE4A-A86B-4B8E-9C30-4CF071D71986}" srcOrd="1" destOrd="0" parTransId="{AE567215-019C-4D2E-8E4C-86EE46C859F3}" sibTransId="{2C5598BE-1AD8-4F8C-9933-65779586B422}"/>
    <dgm:cxn modelId="{7E57F220-4095-4848-8D3D-8AAEA75AD6AD}" srcId="{B60A6BEA-2267-4684-853E-32BF04523847}" destId="{F4DD8AA0-0D79-48B7-86AA-D8EA028DCE00}" srcOrd="2" destOrd="0" parTransId="{42A0D66D-1272-47DB-8282-2BB3BDCA4EB4}" sibTransId="{E639304B-5352-4837-B172-D889F632A183}"/>
    <dgm:cxn modelId="{C62FB17B-44B3-4460-A0A1-AE146CCAFCBF}" srcId="{B60A6BEA-2267-4684-853E-32BF04523847}" destId="{81CA0FD2-7468-4361-A4E3-5FB171F0EEEE}" srcOrd="3" destOrd="0" parTransId="{7845099B-9506-4880-A941-AF714CC77BBB}" sibTransId="{270F64E0-A60F-4A12-BCDD-151DA5B191D3}"/>
    <dgm:cxn modelId="{0E8C3159-4BE2-41BD-BA30-EBAA574D28DC}" type="presOf" srcId="{A8788B41-64DE-435E-BCCA-D9A4DA4E4B62}" destId="{3B0E2DED-63D9-456D-8282-87F1684883D6}" srcOrd="0" destOrd="0" presId="urn:microsoft.com/office/officeart/2005/8/layout/hChevron3"/>
    <dgm:cxn modelId="{92469D91-A1AB-4903-B098-7B664914E561}" srcId="{B60A6BEA-2267-4684-853E-32BF04523847}" destId="{A8788B41-64DE-435E-BCCA-D9A4DA4E4B62}" srcOrd="0" destOrd="0" parTransId="{5A069E37-B935-4FF4-A7DF-7121389EE4E7}" sibTransId="{A323E7E3-DF13-4DF8-BC4D-DBA3A45A8DEB}"/>
    <dgm:cxn modelId="{1D365CDF-4803-43FF-833F-BC7A7474EBF2}" type="presOf" srcId="{F4DD8AA0-0D79-48B7-86AA-D8EA028DCE00}" destId="{3FD30C57-9310-47FC-949D-3B8615C4955F}" srcOrd="0" destOrd="0" presId="urn:microsoft.com/office/officeart/2005/8/layout/hChevron3"/>
    <dgm:cxn modelId="{FE258873-D7B0-4822-BB46-66D563D5920D}" type="presOf" srcId="{81CA0FD2-7468-4361-A4E3-5FB171F0EEEE}" destId="{987CBDDF-8B2A-4111-87CB-68239E961E0B}" srcOrd="0" destOrd="0" presId="urn:microsoft.com/office/officeart/2005/8/layout/hChevron3"/>
    <dgm:cxn modelId="{78AE1F06-A665-4915-84F7-90FEB36E2145}" type="presOf" srcId="{B60A6BEA-2267-4684-853E-32BF04523847}" destId="{9504E127-B72F-4115-95D1-D17783F59593}" srcOrd="0" destOrd="0" presId="urn:microsoft.com/office/officeart/2005/8/layout/hChevron3"/>
    <dgm:cxn modelId="{145E2987-9532-494D-B4B7-35B9D0125510}" type="presParOf" srcId="{9504E127-B72F-4115-95D1-D17783F59593}" destId="{3B0E2DED-63D9-456D-8282-87F1684883D6}" srcOrd="0" destOrd="0" presId="urn:microsoft.com/office/officeart/2005/8/layout/hChevron3"/>
    <dgm:cxn modelId="{EFCF4016-85EB-4056-8285-095D849A28DA}" type="presParOf" srcId="{9504E127-B72F-4115-95D1-D17783F59593}" destId="{8B2B4586-B1AF-43F0-8559-F3E7DBDABE8C}" srcOrd="1" destOrd="0" presId="urn:microsoft.com/office/officeart/2005/8/layout/hChevron3"/>
    <dgm:cxn modelId="{E2BA340A-28D7-4AF2-84C7-B0D9B4636B6E}" type="presParOf" srcId="{9504E127-B72F-4115-95D1-D17783F59593}" destId="{0F0B9874-FD23-4A9D-8D36-AEF0CB5A2E78}" srcOrd="2" destOrd="0" presId="urn:microsoft.com/office/officeart/2005/8/layout/hChevron3"/>
    <dgm:cxn modelId="{3296738E-B918-4E1B-BC64-2EA4B39DFA88}" type="presParOf" srcId="{9504E127-B72F-4115-95D1-D17783F59593}" destId="{68CE28A2-C008-474A-B470-2F48C484C7AC}" srcOrd="3" destOrd="0" presId="urn:microsoft.com/office/officeart/2005/8/layout/hChevron3"/>
    <dgm:cxn modelId="{2D668EC5-F8A7-4C13-9BBB-5CC58A11B0D2}" type="presParOf" srcId="{9504E127-B72F-4115-95D1-D17783F59593}" destId="{3FD30C57-9310-47FC-949D-3B8615C4955F}" srcOrd="4" destOrd="0" presId="urn:microsoft.com/office/officeart/2005/8/layout/hChevron3"/>
    <dgm:cxn modelId="{8125A14F-EF69-4A07-ACCF-1605F9751B8C}" type="presParOf" srcId="{9504E127-B72F-4115-95D1-D17783F59593}" destId="{1BC25078-423E-43CA-8B62-26946F3705A3}" srcOrd="5" destOrd="0" presId="urn:microsoft.com/office/officeart/2005/8/layout/hChevron3"/>
    <dgm:cxn modelId="{C9E523F7-0BC1-4766-B140-7E630DD475F4}" type="presParOf" srcId="{9504E127-B72F-4115-95D1-D17783F59593}" destId="{987CBDDF-8B2A-4111-87CB-68239E961E0B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E2DED-63D9-456D-8282-87F1684883D6}">
      <dsp:nvSpPr>
        <dsp:cNvPr id="0" name=""/>
        <dsp:cNvSpPr/>
      </dsp:nvSpPr>
      <dsp:spPr>
        <a:xfrm>
          <a:off x="4245" y="0"/>
          <a:ext cx="3057878" cy="432048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Ferdigstilling</a:t>
          </a:r>
          <a:endParaRPr lang="nb-NO" sz="1400" b="1" kern="1200" dirty="0"/>
        </a:p>
      </dsp:txBody>
      <dsp:txXfrm>
        <a:off x="4245" y="0"/>
        <a:ext cx="2949866" cy="432048"/>
      </dsp:txXfrm>
    </dsp:sp>
    <dsp:sp modelId="{0F0B9874-FD23-4A9D-8D36-AEF0CB5A2E78}">
      <dsp:nvSpPr>
        <dsp:cNvPr id="0" name=""/>
        <dsp:cNvSpPr/>
      </dsp:nvSpPr>
      <dsp:spPr>
        <a:xfrm>
          <a:off x="2450548" y="0"/>
          <a:ext cx="3057878" cy="432048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Høring</a:t>
          </a:r>
          <a:endParaRPr lang="nb-NO" sz="1400" b="1" kern="1200" dirty="0"/>
        </a:p>
      </dsp:txBody>
      <dsp:txXfrm>
        <a:off x="2666572" y="0"/>
        <a:ext cx="2625830" cy="432048"/>
      </dsp:txXfrm>
    </dsp:sp>
    <dsp:sp modelId="{3FD30C57-9310-47FC-949D-3B8615C4955F}">
      <dsp:nvSpPr>
        <dsp:cNvPr id="0" name=""/>
        <dsp:cNvSpPr/>
      </dsp:nvSpPr>
      <dsp:spPr>
        <a:xfrm>
          <a:off x="4896851" y="0"/>
          <a:ext cx="3057878" cy="43204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Godkjenning</a:t>
          </a:r>
          <a:endParaRPr lang="nb-NO" sz="1400" b="1" kern="1200" dirty="0"/>
        </a:p>
      </dsp:txBody>
      <dsp:txXfrm>
        <a:off x="5112875" y="0"/>
        <a:ext cx="2625830" cy="432048"/>
      </dsp:txXfrm>
    </dsp:sp>
    <dsp:sp modelId="{987CBDDF-8B2A-4111-87CB-68239E961E0B}">
      <dsp:nvSpPr>
        <dsp:cNvPr id="0" name=""/>
        <dsp:cNvSpPr/>
      </dsp:nvSpPr>
      <dsp:spPr>
        <a:xfrm>
          <a:off x="7343154" y="0"/>
          <a:ext cx="1473071" cy="432048"/>
        </a:xfrm>
        <a:prstGeom prst="chevron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Publisering</a:t>
          </a:r>
          <a:endParaRPr lang="nb-NO" sz="1400" b="1" kern="1200" dirty="0"/>
        </a:p>
      </dsp:txBody>
      <dsp:txXfrm>
        <a:off x="7559178" y="0"/>
        <a:ext cx="1041023" cy="43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27C65-CA2A-4755-A92D-10728C9A8D8C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EAC16-C189-4FC8-8157-66D81E8D408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129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BE42D-33B1-448A-AE9F-B5B92490FB2D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BE42D-33B1-448A-AE9F-B5B92490FB2D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BE42D-33B1-448A-AE9F-B5B92490FB2D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BE42D-33B1-448A-AE9F-B5B92490FB2D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27.01.2016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39" y="260658"/>
            <a:ext cx="2244375" cy="46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Bild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00" y="4077072"/>
            <a:ext cx="2779875" cy="27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338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949280"/>
            <a:ext cx="6768752" cy="576064"/>
          </a:xfrm>
        </p:spPr>
        <p:txBody>
          <a:bodyPr>
            <a:noAutofit/>
          </a:bodyPr>
          <a:lstStyle/>
          <a:p>
            <a:r>
              <a:rPr lang="nb-NO" sz="2400" b="0" dirty="0" smtClean="0">
                <a:solidFill>
                  <a:schemeClr val="bg1">
                    <a:lumMod val="75000"/>
                  </a:schemeClr>
                </a:solidFill>
              </a:rPr>
              <a:t>OSU 8.februar 2016</a:t>
            </a:r>
            <a:endParaRPr lang="nb-NO" sz="1800" b="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2" descr="\\sikt.sykehuspartner.no\data\VVHF\SDS\Felles\VVHF Tverrfaglig\Pasientforløp\Pasientforløp - hjem til hjem\Logoer\Pasientforløp - hjem til hjem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140968"/>
            <a:ext cx="2880320" cy="2055986"/>
          </a:xfrm>
          <a:prstGeom prst="rect">
            <a:avLst/>
          </a:prstGeom>
          <a:noFill/>
        </p:spPr>
      </p:pic>
      <p:sp>
        <p:nvSpPr>
          <p:cNvPr id="4" name="Tittel 1"/>
          <p:cNvSpPr txBox="1">
            <a:spLocks/>
          </p:cNvSpPr>
          <p:nvPr/>
        </p:nvSpPr>
        <p:spPr>
          <a:xfrm>
            <a:off x="395536" y="1412776"/>
            <a:ext cx="7772400" cy="1658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Pasientforløp – hjem til hjem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Planlegging av fase 2</a:t>
            </a:r>
            <a:endParaRPr kumimoji="0" lang="nb-NO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Bilde 4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35986"/>
            <a:ext cx="2294228" cy="52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266329"/>
            <a:ext cx="7772400" cy="650503"/>
          </a:xfrm>
        </p:spPr>
        <p:txBody>
          <a:bodyPr>
            <a:normAutofit/>
          </a:bodyPr>
          <a:lstStyle/>
          <a:p>
            <a:r>
              <a:rPr lang="nb-NO" sz="3600" b="1" dirty="0" smtClean="0">
                <a:solidFill>
                  <a:schemeClr val="tx2"/>
                </a:solidFill>
              </a:rPr>
              <a:t>Pasientforløp – hjem til hjem</a:t>
            </a:r>
            <a:endParaRPr lang="nb-NO" b="1" dirty="0">
              <a:solidFill>
                <a:schemeClr val="tx2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971600" y="2723436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nb-NO" sz="3200" dirty="0" smtClean="0"/>
              <a:t> Hoftebrudd</a:t>
            </a:r>
          </a:p>
          <a:p>
            <a:pPr lvl="0">
              <a:buFont typeface="Arial" pitchFamily="34" charset="0"/>
              <a:buChar char="•"/>
            </a:pPr>
            <a:r>
              <a:rPr lang="nb-NO" sz="3200" dirty="0" smtClean="0"/>
              <a:t> KOLS</a:t>
            </a:r>
          </a:p>
          <a:p>
            <a:pPr lvl="0">
              <a:buFont typeface="Arial" pitchFamily="34" charset="0"/>
              <a:buChar char="•"/>
            </a:pPr>
            <a:r>
              <a:rPr lang="nb-NO" sz="3200" dirty="0" smtClean="0"/>
              <a:t> Risikofylt alkoholforbruk</a:t>
            </a:r>
          </a:p>
        </p:txBody>
      </p:sp>
      <p:sp>
        <p:nvSpPr>
          <p:cNvPr id="17" name="Rektangel 16"/>
          <p:cNvSpPr/>
          <p:nvPr/>
        </p:nvSpPr>
        <p:spPr>
          <a:xfrm>
            <a:off x="0" y="5085184"/>
            <a:ext cx="9144000" cy="7920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i="1" dirty="0" smtClean="0">
                <a:solidFill>
                  <a:schemeClr val="bg1">
                    <a:lumMod val="50000"/>
                  </a:schemeClr>
                </a:solidFill>
              </a:rPr>
              <a:t>Trygg  –  forutsigbar  –  effektiv  –  god pasientbehandling</a:t>
            </a:r>
          </a:p>
        </p:txBody>
      </p:sp>
      <p:pic>
        <p:nvPicPr>
          <p:cNvPr id="1026" name="Bild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3184"/>
            <a:ext cx="9143999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e 7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35986"/>
            <a:ext cx="2294228" cy="52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>
          <a:xfrm>
            <a:off x="4211960" y="3140969"/>
            <a:ext cx="981869" cy="504056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600" b="1" dirty="0" smtClean="0">
                <a:solidFill>
                  <a:schemeClr val="bg1">
                    <a:lumMod val="65000"/>
                  </a:schemeClr>
                </a:solidFill>
              </a:rPr>
              <a:t>Samling 4</a:t>
            </a:r>
            <a:endParaRPr lang="nb-NO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ittel 1"/>
          <p:cNvSpPr>
            <a:spLocks noGrp="1"/>
          </p:cNvSpPr>
          <p:nvPr>
            <p:ph type="title"/>
          </p:nvPr>
        </p:nvSpPr>
        <p:spPr>
          <a:xfrm>
            <a:off x="251520" y="4858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b-NO" b="1" dirty="0" smtClean="0">
                <a:solidFill>
                  <a:schemeClr val="tx2"/>
                </a:solidFill>
              </a:rPr>
              <a:t>Pasientforløp – hjem til hjem</a:t>
            </a:r>
            <a:endParaRPr lang="nb-NO" sz="2800" b="1" dirty="0" smtClean="0">
              <a:solidFill>
                <a:schemeClr val="tx2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1006080" y="3134536"/>
            <a:ext cx="973632" cy="499054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600" b="1" dirty="0">
                <a:solidFill>
                  <a:schemeClr val="bg1">
                    <a:lumMod val="65000"/>
                  </a:schemeClr>
                </a:solidFill>
              </a:rPr>
              <a:t>Samling </a:t>
            </a:r>
            <a:r>
              <a:rPr lang="nb-NO" sz="1600" b="1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nb-NO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2063712" y="3140969"/>
            <a:ext cx="924112" cy="504056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600" b="1" dirty="0" smtClean="0">
                <a:solidFill>
                  <a:schemeClr val="bg1">
                    <a:lumMod val="65000"/>
                  </a:schemeClr>
                </a:solidFill>
              </a:rPr>
              <a:t>Samling 2</a:t>
            </a:r>
            <a:endParaRPr lang="nb-NO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3086075" y="3145971"/>
            <a:ext cx="981869" cy="499054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6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r>
              <a:rPr lang="nb-NO" sz="1600" b="1" dirty="0" smtClean="0">
                <a:solidFill>
                  <a:schemeClr val="bg1">
                    <a:lumMod val="65000"/>
                  </a:schemeClr>
                </a:solidFill>
              </a:rPr>
              <a:t>Samling 3</a:t>
            </a:r>
            <a:endParaRPr lang="nb-NO" sz="16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5822379" y="2060850"/>
            <a:ext cx="1584176" cy="158417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Publisering</a:t>
            </a:r>
            <a:r>
              <a:rPr lang="nb-NO" sz="1200" b="1" dirty="0" smtClean="0">
                <a:solidFill>
                  <a:schemeClr val="tx1"/>
                </a:solidFill>
              </a:rPr>
              <a:t> </a:t>
            </a:r>
            <a:r>
              <a:rPr lang="nb-NO" b="1" dirty="0" smtClean="0">
                <a:solidFill>
                  <a:schemeClr val="tx1"/>
                </a:solidFill>
              </a:rPr>
              <a:t>medio mars</a:t>
            </a: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421779" y="1628801"/>
            <a:ext cx="110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FASE 1:</a:t>
            </a:r>
            <a:endParaRPr lang="nb-NO" sz="2400" b="1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421779" y="3975448"/>
            <a:ext cx="110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FASE 2:</a:t>
            </a:r>
            <a:endParaRPr lang="nb-NO" sz="2400" b="1" dirty="0"/>
          </a:p>
        </p:txBody>
      </p:sp>
      <p:sp>
        <p:nvSpPr>
          <p:cNvPr id="24" name="Rektangel 23"/>
          <p:cNvSpPr/>
          <p:nvPr/>
        </p:nvSpPr>
        <p:spPr>
          <a:xfrm>
            <a:off x="3347864" y="4509121"/>
            <a:ext cx="1800200" cy="158417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Implementering</a:t>
            </a:r>
          </a:p>
          <a:p>
            <a:pPr algn="ctr">
              <a:buFontTx/>
              <a:buChar char="-"/>
              <a:defRPr/>
            </a:pPr>
            <a:r>
              <a:rPr lang="nb-NO" sz="1600" dirty="0" smtClean="0">
                <a:solidFill>
                  <a:schemeClr val="tx1"/>
                </a:solidFill>
              </a:rPr>
              <a:t>Teknisk verktøy</a:t>
            </a:r>
          </a:p>
          <a:p>
            <a:pPr algn="ctr">
              <a:buFontTx/>
              <a:buChar char="-"/>
              <a:defRPr/>
            </a:pPr>
            <a:r>
              <a:rPr lang="nb-NO" sz="1600" dirty="0" smtClean="0">
                <a:solidFill>
                  <a:schemeClr val="tx1"/>
                </a:solidFill>
              </a:rPr>
              <a:t> I praktisk drift</a:t>
            </a:r>
            <a:endParaRPr lang="nb-NO" sz="16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sp>
        <p:nvSpPr>
          <p:cNvPr id="28" name="Rektangel 27"/>
          <p:cNvSpPr/>
          <p:nvPr/>
        </p:nvSpPr>
        <p:spPr>
          <a:xfrm>
            <a:off x="6372200" y="4509121"/>
            <a:ext cx="1800200" cy="158417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err="1" smtClean="0">
                <a:solidFill>
                  <a:schemeClr val="tx1"/>
                </a:solidFill>
              </a:rPr>
              <a:t>Bredding</a:t>
            </a:r>
            <a:r>
              <a:rPr lang="nb-NO" b="1" dirty="0" smtClean="0">
                <a:solidFill>
                  <a:schemeClr val="tx1"/>
                </a:solidFill>
              </a:rPr>
              <a:t> til ikke deltakende kommuner og klinikker</a:t>
            </a: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cxnSp>
        <p:nvCxnSpPr>
          <p:cNvPr id="33" name="Vinkel 32"/>
          <p:cNvCxnSpPr/>
          <p:nvPr/>
        </p:nvCxnSpPr>
        <p:spPr>
          <a:xfrm rot="5400000">
            <a:off x="4166195" y="1412778"/>
            <a:ext cx="216024" cy="4680520"/>
          </a:xfrm>
          <a:prstGeom prst="bentConnector2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1933947" y="3861049"/>
            <a:ext cx="0" cy="648072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/>
          <p:cNvCxnSpPr/>
          <p:nvPr/>
        </p:nvCxnSpPr>
        <p:spPr>
          <a:xfrm>
            <a:off x="2123728" y="5229201"/>
            <a:ext cx="1224136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539552" y="4509121"/>
            <a:ext cx="1584176" cy="158417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Publisering</a:t>
            </a:r>
            <a:endParaRPr lang="nb-N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medio mars</a:t>
            </a: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cxnSp>
        <p:nvCxnSpPr>
          <p:cNvPr id="42" name="Rett pil 41"/>
          <p:cNvCxnSpPr/>
          <p:nvPr/>
        </p:nvCxnSpPr>
        <p:spPr>
          <a:xfrm>
            <a:off x="5148064" y="5229201"/>
            <a:ext cx="1224136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Bilde 20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35986"/>
            <a:ext cx="2294228" cy="52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ktangel 22"/>
          <p:cNvSpPr/>
          <p:nvPr/>
        </p:nvSpPr>
        <p:spPr>
          <a:xfrm>
            <a:off x="1043608" y="2060850"/>
            <a:ext cx="4176464" cy="864096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Utarbeidelse og ferdigstilling av pasientforløp</a:t>
            </a: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Rett linje 66"/>
          <p:cNvCxnSpPr>
            <a:endCxn id="56" idx="0"/>
          </p:cNvCxnSpPr>
          <p:nvPr/>
        </p:nvCxnSpPr>
        <p:spPr>
          <a:xfrm>
            <a:off x="2702888" y="2852936"/>
            <a:ext cx="0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ett linje 111"/>
          <p:cNvCxnSpPr/>
          <p:nvPr/>
        </p:nvCxnSpPr>
        <p:spPr>
          <a:xfrm>
            <a:off x="1430516" y="3933056"/>
            <a:ext cx="0" cy="368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tt linje 108"/>
          <p:cNvCxnSpPr/>
          <p:nvPr/>
        </p:nvCxnSpPr>
        <p:spPr>
          <a:xfrm>
            <a:off x="6156176" y="3356992"/>
            <a:ext cx="0" cy="10164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/>
          <p:cNvCxnSpPr/>
          <p:nvPr/>
        </p:nvCxnSpPr>
        <p:spPr>
          <a:xfrm>
            <a:off x="179512" y="4365104"/>
            <a:ext cx="878497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/>
          <p:nvPr/>
        </p:nvCxnSpPr>
        <p:spPr>
          <a:xfrm>
            <a:off x="1691680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>
            <a:off x="4139952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>
            <a:off x="7308304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>
            <a:off x="8964488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/>
          <p:cNvSpPr txBox="1"/>
          <p:nvPr/>
        </p:nvSpPr>
        <p:spPr>
          <a:xfrm>
            <a:off x="539552" y="479715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november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2418525" y="4787860"/>
            <a:ext cx="918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desember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kstSylinder 29"/>
          <p:cNvSpPr txBox="1"/>
          <p:nvPr/>
        </p:nvSpPr>
        <p:spPr>
          <a:xfrm>
            <a:off x="4495321" y="4797152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januar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kstSylinder 30"/>
          <p:cNvSpPr txBox="1"/>
          <p:nvPr/>
        </p:nvSpPr>
        <p:spPr>
          <a:xfrm>
            <a:off x="5935033" y="4797152"/>
            <a:ext cx="725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februar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TekstSylinder 32"/>
          <p:cNvSpPr txBox="1"/>
          <p:nvPr/>
        </p:nvSpPr>
        <p:spPr>
          <a:xfrm>
            <a:off x="683568" y="3030051"/>
            <a:ext cx="1394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200" dirty="0" err="1" smtClean="0"/>
              <a:t>eHåndbok-</a:t>
            </a:r>
            <a:endParaRPr lang="nb-NO" sz="1200" dirty="0" smtClean="0"/>
          </a:p>
          <a:p>
            <a:pPr algn="ctr"/>
            <a:r>
              <a:rPr lang="nb-NO" sz="1200" dirty="0" smtClean="0"/>
              <a:t>dokumenter </a:t>
            </a:r>
          </a:p>
          <a:p>
            <a:pPr algn="ctr"/>
            <a:r>
              <a:rPr lang="nb-NO" sz="1200" dirty="0" smtClean="0"/>
              <a:t>ferdigstilt </a:t>
            </a:r>
          </a:p>
          <a:p>
            <a:pPr algn="ctr"/>
            <a:r>
              <a:rPr lang="nb-NO" sz="1200" dirty="0" smtClean="0"/>
              <a:t>av </a:t>
            </a:r>
            <a:r>
              <a:rPr lang="nb-NO" sz="1200" dirty="0" err="1" smtClean="0"/>
              <a:t>forløpsgruppene</a:t>
            </a:r>
            <a:endParaRPr lang="nb-NO" sz="1200" dirty="0"/>
          </a:p>
        </p:txBody>
      </p:sp>
      <p:sp>
        <p:nvSpPr>
          <p:cNvPr id="35" name="Rektangel 34"/>
          <p:cNvSpPr/>
          <p:nvPr/>
        </p:nvSpPr>
        <p:spPr>
          <a:xfrm>
            <a:off x="1342088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Rektangel 37"/>
          <p:cNvSpPr/>
          <p:nvPr/>
        </p:nvSpPr>
        <p:spPr>
          <a:xfrm>
            <a:off x="6666116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Rektangel 38"/>
          <p:cNvSpPr/>
          <p:nvPr/>
        </p:nvSpPr>
        <p:spPr>
          <a:xfrm>
            <a:off x="8604448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0" name="Rett linje 39"/>
          <p:cNvCxnSpPr/>
          <p:nvPr/>
        </p:nvCxnSpPr>
        <p:spPr>
          <a:xfrm>
            <a:off x="8655058" y="1916832"/>
            <a:ext cx="21398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/>
          <p:cNvSpPr txBox="1"/>
          <p:nvPr/>
        </p:nvSpPr>
        <p:spPr>
          <a:xfrm>
            <a:off x="7886503" y="1556792"/>
            <a:ext cx="129400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200" b="1" dirty="0" smtClean="0"/>
              <a:t>Publisering </a:t>
            </a:r>
          </a:p>
          <a:p>
            <a:pPr algn="ctr"/>
            <a:r>
              <a:rPr lang="nb-NO" sz="1200" b="1" dirty="0" smtClean="0"/>
              <a:t>av</a:t>
            </a:r>
          </a:p>
          <a:p>
            <a:pPr algn="ctr"/>
            <a:r>
              <a:rPr lang="nb-NO" sz="1200" b="1" dirty="0" smtClean="0"/>
              <a:t>Pasientforløpene</a:t>
            </a:r>
            <a:endParaRPr lang="nb-NO" sz="1200" b="1" dirty="0"/>
          </a:p>
        </p:txBody>
      </p:sp>
      <p:sp>
        <p:nvSpPr>
          <p:cNvPr id="42" name="TekstSylinder 41"/>
          <p:cNvSpPr txBox="1"/>
          <p:nvPr/>
        </p:nvSpPr>
        <p:spPr>
          <a:xfrm>
            <a:off x="8409401" y="4437112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15.mars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7319040" y="4437112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7.mars</a:t>
            </a:r>
            <a:endParaRPr lang="nb-NO" sz="1050" dirty="0"/>
          </a:p>
        </p:txBody>
      </p:sp>
      <p:sp>
        <p:nvSpPr>
          <p:cNvPr id="44" name="TekstSylinder 43"/>
          <p:cNvSpPr txBox="1"/>
          <p:nvPr/>
        </p:nvSpPr>
        <p:spPr>
          <a:xfrm>
            <a:off x="6479211" y="4437112"/>
            <a:ext cx="5357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19.feb</a:t>
            </a:r>
            <a:endParaRPr lang="nb-NO" sz="1050" dirty="0"/>
          </a:p>
        </p:txBody>
      </p:sp>
      <p:sp>
        <p:nvSpPr>
          <p:cNvPr id="45" name="Rektangel 44"/>
          <p:cNvSpPr/>
          <p:nvPr/>
        </p:nvSpPr>
        <p:spPr>
          <a:xfrm>
            <a:off x="8088401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TekstSylinder 45"/>
          <p:cNvSpPr txBox="1"/>
          <p:nvPr/>
        </p:nvSpPr>
        <p:spPr>
          <a:xfrm>
            <a:off x="7812360" y="4437112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14.mars</a:t>
            </a:r>
            <a:endParaRPr lang="nb-NO" sz="1050" dirty="0"/>
          </a:p>
        </p:txBody>
      </p:sp>
      <p:cxnSp>
        <p:nvCxnSpPr>
          <p:cNvPr id="47" name="Rett linje 46"/>
          <p:cNvCxnSpPr/>
          <p:nvPr/>
        </p:nvCxnSpPr>
        <p:spPr>
          <a:xfrm>
            <a:off x="8160409" y="3140968"/>
            <a:ext cx="0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tt linje 49"/>
          <p:cNvCxnSpPr>
            <a:stCxn id="76" idx="2"/>
          </p:cNvCxnSpPr>
          <p:nvPr/>
        </p:nvCxnSpPr>
        <p:spPr>
          <a:xfrm flipH="1">
            <a:off x="6738124" y="2428439"/>
            <a:ext cx="11650" cy="18646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Sylinder 50"/>
          <p:cNvSpPr txBox="1"/>
          <p:nvPr/>
        </p:nvSpPr>
        <p:spPr>
          <a:xfrm>
            <a:off x="7613665" y="2782669"/>
            <a:ext cx="113479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200" b="1" dirty="0" err="1" smtClean="0"/>
              <a:t>eHåndbok</a:t>
            </a:r>
            <a:r>
              <a:rPr lang="nb-NO" sz="1200" b="1" dirty="0" smtClean="0"/>
              <a:t> </a:t>
            </a:r>
            <a:r>
              <a:rPr lang="nb-NO" sz="1200" b="1" dirty="0" err="1" smtClean="0"/>
              <a:t>dok</a:t>
            </a:r>
            <a:endParaRPr lang="nb-NO" sz="1200" b="1" dirty="0" smtClean="0"/>
          </a:p>
          <a:p>
            <a:pPr algn="ctr"/>
            <a:r>
              <a:rPr lang="nb-NO" sz="1200" b="1" dirty="0" smtClean="0"/>
              <a:t>godkjennes av </a:t>
            </a:r>
          </a:p>
          <a:p>
            <a:pPr algn="ctr"/>
            <a:r>
              <a:rPr lang="nb-NO" sz="1200" b="1" dirty="0" smtClean="0"/>
              <a:t>fagdirektør</a:t>
            </a:r>
            <a:endParaRPr lang="nb-NO" sz="1200" b="1" dirty="0"/>
          </a:p>
        </p:txBody>
      </p:sp>
      <p:sp>
        <p:nvSpPr>
          <p:cNvPr id="54" name="Rektangel 53"/>
          <p:cNvSpPr/>
          <p:nvPr/>
        </p:nvSpPr>
        <p:spPr>
          <a:xfrm>
            <a:off x="3203848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Rektangel 54"/>
          <p:cNvSpPr/>
          <p:nvPr/>
        </p:nvSpPr>
        <p:spPr>
          <a:xfrm>
            <a:off x="5021983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Rektangel 55"/>
          <p:cNvSpPr/>
          <p:nvPr/>
        </p:nvSpPr>
        <p:spPr>
          <a:xfrm>
            <a:off x="2630880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TekstSylinder 56"/>
          <p:cNvSpPr txBox="1"/>
          <p:nvPr/>
        </p:nvSpPr>
        <p:spPr>
          <a:xfrm>
            <a:off x="1115616" y="4437112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20.nov</a:t>
            </a:r>
            <a:endParaRPr lang="nb-NO" sz="1050" dirty="0"/>
          </a:p>
        </p:txBody>
      </p:sp>
      <p:sp>
        <p:nvSpPr>
          <p:cNvPr id="58" name="TekstSylinder 57"/>
          <p:cNvSpPr txBox="1"/>
          <p:nvPr/>
        </p:nvSpPr>
        <p:spPr>
          <a:xfrm>
            <a:off x="2483768" y="4437112"/>
            <a:ext cx="5469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10.des</a:t>
            </a:r>
            <a:endParaRPr lang="nb-NO" sz="1050" dirty="0"/>
          </a:p>
        </p:txBody>
      </p:sp>
      <p:cxnSp>
        <p:nvCxnSpPr>
          <p:cNvPr id="74" name="Rett linje 73"/>
          <p:cNvCxnSpPr/>
          <p:nvPr/>
        </p:nvCxnSpPr>
        <p:spPr>
          <a:xfrm>
            <a:off x="5096189" y="378904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kstSylinder 74"/>
          <p:cNvSpPr txBox="1"/>
          <p:nvPr/>
        </p:nvSpPr>
        <p:spPr>
          <a:xfrm>
            <a:off x="4805959" y="4437112"/>
            <a:ext cx="522900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sz="1050" dirty="0" smtClean="0"/>
              <a:t>22.jan</a:t>
            </a:r>
            <a:endParaRPr lang="nb-NO" sz="1050" dirty="0"/>
          </a:p>
        </p:txBody>
      </p:sp>
      <p:sp>
        <p:nvSpPr>
          <p:cNvPr id="78" name="TekstSylinder 77"/>
          <p:cNvSpPr txBox="1"/>
          <p:nvPr/>
        </p:nvSpPr>
        <p:spPr>
          <a:xfrm>
            <a:off x="7014712" y="2132856"/>
            <a:ext cx="115768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200" b="1" dirty="0" smtClean="0"/>
              <a:t>Frist </a:t>
            </a:r>
          </a:p>
          <a:p>
            <a:pPr algn="ctr"/>
            <a:r>
              <a:rPr lang="nb-NO" sz="1200" b="1" dirty="0" smtClean="0"/>
              <a:t>gjennomlesing </a:t>
            </a:r>
          </a:p>
          <a:p>
            <a:pPr algn="ctr"/>
            <a:r>
              <a:rPr lang="nb-NO" sz="1200" b="1" dirty="0" smtClean="0"/>
              <a:t>for fagdirektør</a:t>
            </a:r>
            <a:endParaRPr lang="nb-NO" sz="1200" b="1" dirty="0"/>
          </a:p>
        </p:txBody>
      </p:sp>
      <p:sp>
        <p:nvSpPr>
          <p:cNvPr id="80" name="TekstSylinder 79"/>
          <p:cNvSpPr txBox="1"/>
          <p:nvPr/>
        </p:nvSpPr>
        <p:spPr>
          <a:xfrm>
            <a:off x="3016943" y="4437112"/>
            <a:ext cx="5469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14.des</a:t>
            </a:r>
          </a:p>
        </p:txBody>
      </p:sp>
      <p:cxnSp>
        <p:nvCxnSpPr>
          <p:cNvPr id="82" name="Rett linje 81"/>
          <p:cNvCxnSpPr/>
          <p:nvPr/>
        </p:nvCxnSpPr>
        <p:spPr>
          <a:xfrm>
            <a:off x="3286069" y="378904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Sylinder 87"/>
          <p:cNvSpPr txBox="1"/>
          <p:nvPr/>
        </p:nvSpPr>
        <p:spPr>
          <a:xfrm>
            <a:off x="-18353" y="260648"/>
            <a:ext cx="91268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000" b="1" i="1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TIDSLINJE FOR  FASE 1 </a:t>
            </a:r>
          </a:p>
          <a:p>
            <a:pPr algn="ctr"/>
            <a:r>
              <a:rPr lang="nb-NO" sz="2000" b="1" i="1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”PASIENTFORLØP – HJEM TIL HJEM”</a:t>
            </a:r>
            <a:endParaRPr lang="nb-NO" sz="2000" b="1" i="1" dirty="0">
              <a:ln>
                <a:solidFill>
                  <a:schemeClr val="tx2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TekstSylinder 91"/>
          <p:cNvSpPr txBox="1"/>
          <p:nvPr/>
        </p:nvSpPr>
        <p:spPr>
          <a:xfrm>
            <a:off x="2164077" y="2278613"/>
            <a:ext cx="1183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200" b="1" dirty="0" err="1" smtClean="0"/>
              <a:t>Dok</a:t>
            </a:r>
            <a:r>
              <a:rPr lang="nb-NO" sz="1200" b="1" dirty="0" smtClean="0"/>
              <a:t> sendes til</a:t>
            </a:r>
          </a:p>
          <a:p>
            <a:pPr algn="ctr"/>
            <a:r>
              <a:rPr lang="nb-NO" sz="1200" b="1" dirty="0" smtClean="0"/>
              <a:t> høring i VV </a:t>
            </a:r>
          </a:p>
          <a:p>
            <a:pPr algn="ctr"/>
            <a:r>
              <a:rPr lang="nb-NO" sz="1200" b="1" dirty="0" smtClean="0"/>
              <a:t>og kommunene</a:t>
            </a:r>
            <a:endParaRPr lang="nb-NO" sz="1200" b="1" dirty="0"/>
          </a:p>
        </p:txBody>
      </p:sp>
      <p:graphicFrame>
        <p:nvGraphicFramePr>
          <p:cNvPr id="99" name="Diagram 98"/>
          <p:cNvGraphicFramePr/>
          <p:nvPr/>
        </p:nvGraphicFramePr>
        <p:xfrm>
          <a:off x="251520" y="5589240"/>
          <a:ext cx="8820472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0" name="Rektangel 99"/>
          <p:cNvSpPr/>
          <p:nvPr/>
        </p:nvSpPr>
        <p:spPr>
          <a:xfrm>
            <a:off x="6112587" y="4282063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1" name="TekstSylinder 100"/>
          <p:cNvSpPr txBox="1"/>
          <p:nvPr/>
        </p:nvSpPr>
        <p:spPr>
          <a:xfrm>
            <a:off x="5652120" y="2780928"/>
            <a:ext cx="1013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200" dirty="0" smtClean="0"/>
              <a:t>Pasientforløp</a:t>
            </a:r>
          </a:p>
          <a:p>
            <a:pPr algn="ctr"/>
            <a:r>
              <a:rPr lang="nb-NO" sz="1200" dirty="0"/>
              <a:t>f</a:t>
            </a:r>
            <a:r>
              <a:rPr lang="nb-NO" sz="1200" dirty="0" smtClean="0"/>
              <a:t>erdig i </a:t>
            </a:r>
            <a:r>
              <a:rPr lang="nb-NO" sz="1200" dirty="0" err="1" smtClean="0"/>
              <a:t>inter-</a:t>
            </a:r>
            <a:endParaRPr lang="nb-NO" sz="1200" dirty="0" smtClean="0"/>
          </a:p>
          <a:p>
            <a:pPr algn="ctr"/>
            <a:r>
              <a:rPr lang="nb-NO" sz="1200" dirty="0" smtClean="0"/>
              <a:t> og intranett</a:t>
            </a:r>
            <a:endParaRPr lang="nb-NO" sz="1200" dirty="0"/>
          </a:p>
        </p:txBody>
      </p:sp>
      <p:sp>
        <p:nvSpPr>
          <p:cNvPr id="103" name="TekstSylinder 102"/>
          <p:cNvSpPr txBox="1"/>
          <p:nvPr/>
        </p:nvSpPr>
        <p:spPr>
          <a:xfrm>
            <a:off x="5868144" y="4437112"/>
            <a:ext cx="5357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17.feb</a:t>
            </a:r>
            <a:endParaRPr lang="nb-NO" sz="1050" dirty="0"/>
          </a:p>
        </p:txBody>
      </p:sp>
      <p:sp>
        <p:nvSpPr>
          <p:cNvPr id="81" name="TekstSylinder 80"/>
          <p:cNvSpPr txBox="1"/>
          <p:nvPr/>
        </p:nvSpPr>
        <p:spPr>
          <a:xfrm>
            <a:off x="2646012" y="3140968"/>
            <a:ext cx="12059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200" dirty="0" smtClean="0"/>
              <a:t>Presentere </a:t>
            </a:r>
          </a:p>
          <a:p>
            <a:pPr algn="ctr"/>
            <a:r>
              <a:rPr lang="nb-NO" sz="1200" dirty="0"/>
              <a:t>h</a:t>
            </a:r>
            <a:r>
              <a:rPr lang="nb-NO" sz="1200" dirty="0" smtClean="0"/>
              <a:t>øringsmateriell</a:t>
            </a:r>
          </a:p>
          <a:p>
            <a:pPr algn="ctr"/>
            <a:r>
              <a:rPr lang="nb-NO" sz="1200" dirty="0" smtClean="0"/>
              <a:t> i BU</a:t>
            </a:r>
            <a:endParaRPr lang="nb-NO" sz="1200" dirty="0"/>
          </a:p>
        </p:txBody>
      </p:sp>
      <p:sp>
        <p:nvSpPr>
          <p:cNvPr id="60" name="Rektangel 59"/>
          <p:cNvSpPr/>
          <p:nvPr/>
        </p:nvSpPr>
        <p:spPr>
          <a:xfrm>
            <a:off x="2126824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TekstSylinder 61"/>
          <p:cNvSpPr txBox="1"/>
          <p:nvPr/>
        </p:nvSpPr>
        <p:spPr>
          <a:xfrm>
            <a:off x="2051720" y="4437112"/>
            <a:ext cx="4780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8.des</a:t>
            </a:r>
            <a:endParaRPr lang="nb-NO" sz="1050" dirty="0"/>
          </a:p>
        </p:txBody>
      </p:sp>
      <p:sp>
        <p:nvSpPr>
          <p:cNvPr id="73" name="TekstSylinder 72"/>
          <p:cNvSpPr txBox="1"/>
          <p:nvPr/>
        </p:nvSpPr>
        <p:spPr>
          <a:xfrm>
            <a:off x="4651460" y="3512041"/>
            <a:ext cx="92865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200" b="1" dirty="0" smtClean="0"/>
              <a:t>Høringsfrist</a:t>
            </a:r>
            <a:endParaRPr lang="nb-NO" sz="1200" b="1" dirty="0"/>
          </a:p>
        </p:txBody>
      </p:sp>
      <p:cxnSp>
        <p:nvCxnSpPr>
          <p:cNvPr id="65" name="Rett linje 64"/>
          <p:cNvCxnSpPr/>
          <p:nvPr/>
        </p:nvCxnSpPr>
        <p:spPr>
          <a:xfrm>
            <a:off x="2195736" y="1772816"/>
            <a:ext cx="0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Sylinder 60"/>
          <p:cNvSpPr txBox="1"/>
          <p:nvPr/>
        </p:nvSpPr>
        <p:spPr>
          <a:xfrm>
            <a:off x="1507686" y="1484784"/>
            <a:ext cx="131613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1200" b="1" dirty="0" smtClean="0"/>
              <a:t>Presentere </a:t>
            </a:r>
          </a:p>
          <a:p>
            <a:pPr algn="ctr"/>
            <a:r>
              <a:rPr lang="nb-NO" sz="1200" b="1" dirty="0" smtClean="0"/>
              <a:t>Høringsprosessen</a:t>
            </a:r>
          </a:p>
          <a:p>
            <a:pPr algn="ctr"/>
            <a:r>
              <a:rPr lang="nb-NO" sz="1200" b="1" dirty="0" smtClean="0"/>
              <a:t>i SKU</a:t>
            </a:r>
            <a:endParaRPr lang="nb-NO" sz="1200" b="1" dirty="0"/>
          </a:p>
        </p:txBody>
      </p:sp>
      <p:sp>
        <p:nvSpPr>
          <p:cNvPr id="76" name="TekstSylinder 75"/>
          <p:cNvSpPr txBox="1"/>
          <p:nvPr/>
        </p:nvSpPr>
        <p:spPr>
          <a:xfrm>
            <a:off x="5969336" y="1412776"/>
            <a:ext cx="15608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200" dirty="0" smtClean="0"/>
              <a:t>Møte med fagdirektør</a:t>
            </a:r>
          </a:p>
          <a:p>
            <a:pPr algn="ctr"/>
            <a:r>
              <a:rPr lang="nb-NO" sz="1200" dirty="0"/>
              <a:t>-</a:t>
            </a:r>
            <a:r>
              <a:rPr lang="nb-NO" sz="1200" dirty="0" smtClean="0"/>
              <a:t> overlevering av</a:t>
            </a:r>
          </a:p>
          <a:p>
            <a:pPr algn="ctr"/>
            <a:r>
              <a:rPr lang="nb-NO" sz="1200" dirty="0" smtClean="0"/>
              <a:t> pasientforløp for </a:t>
            </a:r>
          </a:p>
          <a:p>
            <a:pPr algn="ctr"/>
            <a:r>
              <a:rPr lang="nb-NO" sz="1200" dirty="0" smtClean="0"/>
              <a:t>gjennomlesing</a:t>
            </a:r>
          </a:p>
          <a:p>
            <a:pPr algn="ctr"/>
            <a:r>
              <a:rPr lang="nb-NO" sz="1200" dirty="0" smtClean="0"/>
              <a:t> og godkjenning</a:t>
            </a:r>
          </a:p>
        </p:txBody>
      </p:sp>
      <p:sp>
        <p:nvSpPr>
          <p:cNvPr id="59" name="TekstSylinder 58"/>
          <p:cNvSpPr txBox="1"/>
          <p:nvPr/>
        </p:nvSpPr>
        <p:spPr>
          <a:xfrm>
            <a:off x="7897906" y="4797152"/>
            <a:ext cx="543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mars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4" name="Rett linje 63"/>
          <p:cNvCxnSpPr/>
          <p:nvPr/>
        </p:nvCxnSpPr>
        <p:spPr>
          <a:xfrm>
            <a:off x="5436096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/>
          <p:cNvCxnSpPr>
            <a:stCxn id="78" idx="2"/>
          </p:cNvCxnSpPr>
          <p:nvPr/>
        </p:nvCxnSpPr>
        <p:spPr>
          <a:xfrm flipH="1">
            <a:off x="7590776" y="2779187"/>
            <a:ext cx="2780" cy="15859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7535064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8" name="Bilde 67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7" cstate="print">
            <a:lum/>
          </a:blip>
          <a:srcRect/>
          <a:stretch>
            <a:fillRect/>
          </a:stretch>
        </p:blipFill>
        <p:spPr bwMode="auto">
          <a:xfrm>
            <a:off x="6670260" y="188640"/>
            <a:ext cx="2294228" cy="52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Pil venstre 69"/>
          <p:cNvSpPr/>
          <p:nvPr/>
        </p:nvSpPr>
        <p:spPr>
          <a:xfrm>
            <a:off x="35496" y="4312520"/>
            <a:ext cx="18722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Startet januar 2015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Rett linje 111"/>
          <p:cNvCxnSpPr/>
          <p:nvPr/>
        </p:nvCxnSpPr>
        <p:spPr>
          <a:xfrm>
            <a:off x="1208730" y="3933056"/>
            <a:ext cx="0" cy="368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tt linje 108"/>
          <p:cNvCxnSpPr>
            <a:endCxn id="100" idx="0"/>
          </p:cNvCxnSpPr>
          <p:nvPr/>
        </p:nvCxnSpPr>
        <p:spPr>
          <a:xfrm>
            <a:off x="580179" y="2132856"/>
            <a:ext cx="28419" cy="21492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/>
          <p:cNvCxnSpPr/>
          <p:nvPr/>
        </p:nvCxnSpPr>
        <p:spPr>
          <a:xfrm>
            <a:off x="179512" y="4365104"/>
            <a:ext cx="878497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179512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/>
          <p:nvPr/>
        </p:nvCxnSpPr>
        <p:spPr>
          <a:xfrm>
            <a:off x="1547664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>
            <a:off x="4355976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>
            <a:off x="7308304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>
            <a:off x="8964488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/>
          <p:cNvSpPr txBox="1"/>
          <p:nvPr/>
        </p:nvSpPr>
        <p:spPr>
          <a:xfrm>
            <a:off x="179512" y="479715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mars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1619672" y="4797152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mai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kstSylinder 29"/>
          <p:cNvSpPr txBox="1"/>
          <p:nvPr/>
        </p:nvSpPr>
        <p:spPr>
          <a:xfrm>
            <a:off x="4499992" y="4797152"/>
            <a:ext cx="977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september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kstSylinder 30"/>
          <p:cNvSpPr txBox="1"/>
          <p:nvPr/>
        </p:nvSpPr>
        <p:spPr>
          <a:xfrm>
            <a:off x="7397574" y="4797152"/>
            <a:ext cx="918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desember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1120302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Rektangel 36"/>
          <p:cNvSpPr/>
          <p:nvPr/>
        </p:nvSpPr>
        <p:spPr>
          <a:xfrm>
            <a:off x="5753247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Rektangel 37"/>
          <p:cNvSpPr/>
          <p:nvPr/>
        </p:nvSpPr>
        <p:spPr>
          <a:xfrm>
            <a:off x="5076056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Rektangel 38"/>
          <p:cNvSpPr/>
          <p:nvPr/>
        </p:nvSpPr>
        <p:spPr>
          <a:xfrm>
            <a:off x="7524328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0" name="Rett linje 39"/>
          <p:cNvCxnSpPr/>
          <p:nvPr/>
        </p:nvCxnSpPr>
        <p:spPr>
          <a:xfrm>
            <a:off x="7596336" y="2564904"/>
            <a:ext cx="0" cy="17281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7092280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7" name="Rett linje 46"/>
          <p:cNvCxnSpPr/>
          <p:nvPr/>
        </p:nvCxnSpPr>
        <p:spPr>
          <a:xfrm>
            <a:off x="7164288" y="3140968"/>
            <a:ext cx="0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/>
          <p:cNvCxnSpPr/>
          <p:nvPr/>
        </p:nvCxnSpPr>
        <p:spPr>
          <a:xfrm>
            <a:off x="5825255" y="3140968"/>
            <a:ext cx="0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tt linje 49"/>
          <p:cNvCxnSpPr/>
          <p:nvPr/>
        </p:nvCxnSpPr>
        <p:spPr>
          <a:xfrm>
            <a:off x="5148064" y="2780928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ktangel 53"/>
          <p:cNvSpPr/>
          <p:nvPr/>
        </p:nvSpPr>
        <p:spPr>
          <a:xfrm>
            <a:off x="3185620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Rektangel 54"/>
          <p:cNvSpPr/>
          <p:nvPr/>
        </p:nvSpPr>
        <p:spPr>
          <a:xfrm>
            <a:off x="4067944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Rektangel 55"/>
          <p:cNvSpPr/>
          <p:nvPr/>
        </p:nvSpPr>
        <p:spPr>
          <a:xfrm>
            <a:off x="2339752" y="429309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7" name="Rett linje 66"/>
          <p:cNvCxnSpPr>
            <a:endCxn id="56" idx="0"/>
          </p:cNvCxnSpPr>
          <p:nvPr/>
        </p:nvCxnSpPr>
        <p:spPr>
          <a:xfrm>
            <a:off x="2411760" y="2852936"/>
            <a:ext cx="0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tt linje 73"/>
          <p:cNvCxnSpPr/>
          <p:nvPr/>
        </p:nvCxnSpPr>
        <p:spPr>
          <a:xfrm>
            <a:off x="4142150" y="378904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67841" y="378904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Sylinder 87"/>
          <p:cNvSpPr txBox="1"/>
          <p:nvPr/>
        </p:nvSpPr>
        <p:spPr>
          <a:xfrm>
            <a:off x="53655" y="260648"/>
            <a:ext cx="9126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i="1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TIDSLINJE FOR FASE 2</a:t>
            </a:r>
          </a:p>
          <a:p>
            <a:pPr algn="ctr"/>
            <a:r>
              <a:rPr lang="nb-NO" sz="2000" b="1" i="1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”PASIENTFORLØP – HJEM TIL HJEM”</a:t>
            </a:r>
            <a:endParaRPr lang="nb-NO" sz="2000" b="1" i="1" dirty="0">
              <a:ln>
                <a:solidFill>
                  <a:schemeClr val="tx2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0" name="Rektangel 99"/>
          <p:cNvSpPr/>
          <p:nvPr/>
        </p:nvSpPr>
        <p:spPr>
          <a:xfrm>
            <a:off x="536590" y="4282063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1" name="TekstSylinder 100"/>
          <p:cNvSpPr txBox="1"/>
          <p:nvPr/>
        </p:nvSpPr>
        <p:spPr>
          <a:xfrm>
            <a:off x="-37767" y="1486525"/>
            <a:ext cx="1873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200" dirty="0" smtClean="0"/>
              <a:t>Starte implementering i: </a:t>
            </a:r>
          </a:p>
          <a:p>
            <a:pPr algn="ctr">
              <a:buFontTx/>
              <a:buChar char="-"/>
            </a:pPr>
            <a:r>
              <a:rPr lang="nb-NO" sz="1200" dirty="0" smtClean="0"/>
              <a:t>Vestre Viken</a:t>
            </a:r>
          </a:p>
          <a:p>
            <a:pPr algn="ctr">
              <a:buFontTx/>
              <a:buChar char="-"/>
            </a:pPr>
            <a:r>
              <a:rPr lang="nb-NO" sz="1200" dirty="0" smtClean="0"/>
              <a:t> 12 deltakende kommuner</a:t>
            </a:r>
            <a:endParaRPr lang="nb-NO" sz="1200" dirty="0"/>
          </a:p>
        </p:txBody>
      </p:sp>
      <p:grpSp>
        <p:nvGrpSpPr>
          <p:cNvPr id="2" name="Gruppe 62"/>
          <p:cNvGrpSpPr/>
          <p:nvPr/>
        </p:nvGrpSpPr>
        <p:grpSpPr>
          <a:xfrm>
            <a:off x="179512" y="5733256"/>
            <a:ext cx="4892605" cy="432048"/>
            <a:chOff x="100" y="0"/>
            <a:chExt cx="4892605" cy="432048"/>
          </a:xfrm>
        </p:grpSpPr>
        <p:sp>
          <p:nvSpPr>
            <p:cNvPr id="68" name="Femkant 67"/>
            <p:cNvSpPr/>
            <p:nvPr/>
          </p:nvSpPr>
          <p:spPr>
            <a:xfrm>
              <a:off x="100" y="0"/>
              <a:ext cx="4892605" cy="432048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Femkant 4"/>
            <p:cNvSpPr/>
            <p:nvPr/>
          </p:nvSpPr>
          <p:spPr>
            <a:xfrm>
              <a:off x="100" y="0"/>
              <a:ext cx="4784591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676" tIns="37338" rIns="18669" bIns="373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400" b="1" kern="1200" dirty="0" smtClean="0"/>
                <a:t>Implementering</a:t>
              </a:r>
              <a:endParaRPr lang="nb-NO" sz="1400" b="1" kern="1200" dirty="0"/>
            </a:p>
          </p:txBody>
        </p:sp>
      </p:grpSp>
      <p:grpSp>
        <p:nvGrpSpPr>
          <p:cNvPr id="3" name="Gruppe 63"/>
          <p:cNvGrpSpPr/>
          <p:nvPr/>
        </p:nvGrpSpPr>
        <p:grpSpPr>
          <a:xfrm>
            <a:off x="4100387" y="5733256"/>
            <a:ext cx="5057865" cy="432048"/>
            <a:chOff x="3920975" y="0"/>
            <a:chExt cx="4892605" cy="432048"/>
          </a:xfrm>
        </p:grpSpPr>
        <p:sp>
          <p:nvSpPr>
            <p:cNvPr id="65" name="Vinkeltegn 64"/>
            <p:cNvSpPr/>
            <p:nvPr/>
          </p:nvSpPr>
          <p:spPr>
            <a:xfrm>
              <a:off x="3920975" y="0"/>
              <a:ext cx="4892605" cy="43204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Vinkeltegn 6"/>
            <p:cNvSpPr/>
            <p:nvPr/>
          </p:nvSpPr>
          <p:spPr>
            <a:xfrm>
              <a:off x="4136999" y="0"/>
              <a:ext cx="4460557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37338" rIns="18669" bIns="373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400" b="1" kern="1200" dirty="0" err="1" smtClean="0"/>
                <a:t>Bredding</a:t>
              </a:r>
              <a:endParaRPr lang="nb-NO" sz="1400" b="1" kern="1200" dirty="0"/>
            </a:p>
          </p:txBody>
        </p:sp>
      </p:grpSp>
      <p:sp>
        <p:nvSpPr>
          <p:cNvPr id="70" name="TekstSylinder 69"/>
          <p:cNvSpPr txBox="1"/>
          <p:nvPr/>
        </p:nvSpPr>
        <p:spPr>
          <a:xfrm>
            <a:off x="755576" y="479715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april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" name="TekstSylinder 70"/>
          <p:cNvSpPr txBox="1"/>
          <p:nvPr/>
        </p:nvSpPr>
        <p:spPr>
          <a:xfrm>
            <a:off x="2123728" y="479715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juni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TekstSylinder 71"/>
          <p:cNvSpPr txBox="1"/>
          <p:nvPr/>
        </p:nvSpPr>
        <p:spPr>
          <a:xfrm>
            <a:off x="2843808" y="479715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juli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7" name="TekstSylinder 76"/>
          <p:cNvSpPr txBox="1"/>
          <p:nvPr/>
        </p:nvSpPr>
        <p:spPr>
          <a:xfrm>
            <a:off x="3635896" y="477740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august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9" name="TekstSylinder 78"/>
          <p:cNvSpPr txBox="1"/>
          <p:nvPr/>
        </p:nvSpPr>
        <p:spPr>
          <a:xfrm>
            <a:off x="5508104" y="4797152"/>
            <a:ext cx="760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oktober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3" name="TekstSylinder 82"/>
          <p:cNvSpPr txBox="1"/>
          <p:nvPr/>
        </p:nvSpPr>
        <p:spPr>
          <a:xfrm>
            <a:off x="6375933" y="4797152"/>
            <a:ext cx="932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november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4" name="TekstSylinder 83"/>
          <p:cNvSpPr txBox="1"/>
          <p:nvPr/>
        </p:nvSpPr>
        <p:spPr>
          <a:xfrm>
            <a:off x="8428753" y="4797152"/>
            <a:ext cx="550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2017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9" name="Rett linje 88"/>
          <p:cNvCxnSpPr/>
          <p:nvPr/>
        </p:nvCxnSpPr>
        <p:spPr>
          <a:xfrm>
            <a:off x="899592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tt linje 89"/>
          <p:cNvCxnSpPr/>
          <p:nvPr/>
        </p:nvCxnSpPr>
        <p:spPr>
          <a:xfrm>
            <a:off x="2123728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tt linje 90"/>
          <p:cNvCxnSpPr/>
          <p:nvPr/>
        </p:nvCxnSpPr>
        <p:spPr>
          <a:xfrm>
            <a:off x="2843808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tt linje 92"/>
          <p:cNvCxnSpPr/>
          <p:nvPr/>
        </p:nvCxnSpPr>
        <p:spPr>
          <a:xfrm>
            <a:off x="3563888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tt linje 93"/>
          <p:cNvCxnSpPr/>
          <p:nvPr/>
        </p:nvCxnSpPr>
        <p:spPr>
          <a:xfrm>
            <a:off x="5364088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tt linje 94"/>
          <p:cNvCxnSpPr/>
          <p:nvPr/>
        </p:nvCxnSpPr>
        <p:spPr>
          <a:xfrm>
            <a:off x="6300192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tt linje 95"/>
          <p:cNvCxnSpPr/>
          <p:nvPr/>
        </p:nvCxnSpPr>
        <p:spPr>
          <a:xfrm>
            <a:off x="8316416" y="4365104"/>
            <a:ext cx="0" cy="2880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tt linje 103"/>
          <p:cNvCxnSpPr/>
          <p:nvPr/>
        </p:nvCxnSpPr>
        <p:spPr>
          <a:xfrm>
            <a:off x="1856802" y="3899957"/>
            <a:ext cx="0" cy="368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ktangel 105"/>
          <p:cNvSpPr/>
          <p:nvPr/>
        </p:nvSpPr>
        <p:spPr>
          <a:xfrm>
            <a:off x="1768374" y="4259997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Rektangel 84"/>
          <p:cNvSpPr/>
          <p:nvPr/>
        </p:nvSpPr>
        <p:spPr>
          <a:xfrm>
            <a:off x="107504" y="116632"/>
            <a:ext cx="252028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Implementerings- og breddingsplan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772817"/>
            <a:ext cx="8640960" cy="4752528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Planen utarbeides sammen</a:t>
            </a:r>
          </a:p>
          <a:p>
            <a:endParaRPr lang="nb-NO" dirty="0" smtClean="0"/>
          </a:p>
          <a:p>
            <a:r>
              <a:rPr lang="nb-NO" dirty="0" smtClean="0"/>
              <a:t>Hvordan tilrettelegge </a:t>
            </a:r>
            <a:r>
              <a:rPr lang="nb-NO" b="1" dirty="0" smtClean="0">
                <a:solidFill>
                  <a:schemeClr val="tx2"/>
                </a:solidFill>
              </a:rPr>
              <a:t>implementering</a:t>
            </a:r>
          </a:p>
          <a:p>
            <a:pPr lvl="1"/>
            <a:r>
              <a:rPr lang="nb-NO" dirty="0" smtClean="0"/>
              <a:t>i den enkelte kommune?</a:t>
            </a:r>
          </a:p>
          <a:p>
            <a:pPr lvl="1"/>
            <a:r>
              <a:rPr lang="nb-NO" dirty="0" smtClean="0"/>
              <a:t>i den enkelte klinikk?</a:t>
            </a:r>
          </a:p>
          <a:p>
            <a:pPr lvl="1"/>
            <a:r>
              <a:rPr lang="nb-NO" dirty="0" smtClean="0"/>
              <a:t>Hvem leder det og hva er nødvendige ressurser?</a:t>
            </a:r>
          </a:p>
          <a:p>
            <a:endParaRPr lang="nb-NO" dirty="0" smtClean="0"/>
          </a:p>
          <a:p>
            <a:r>
              <a:rPr lang="nb-NO" dirty="0" smtClean="0"/>
              <a:t>Hvordan </a:t>
            </a:r>
            <a:r>
              <a:rPr lang="nb-NO" b="1" dirty="0" smtClean="0">
                <a:solidFill>
                  <a:schemeClr val="tx2"/>
                </a:solidFill>
              </a:rPr>
              <a:t>bredde</a:t>
            </a:r>
            <a:r>
              <a:rPr lang="nb-NO" dirty="0" smtClean="0"/>
              <a:t> til de andre kommuner og klinikker?</a:t>
            </a:r>
          </a:p>
          <a:p>
            <a:pPr lvl="1"/>
            <a:r>
              <a:rPr lang="nb-NO" dirty="0" smtClean="0"/>
              <a:t>Bredde begge (alle) pasientforløp samtidig hvert sted?</a:t>
            </a:r>
          </a:p>
          <a:p>
            <a:pPr lvl="1"/>
            <a:r>
              <a:rPr lang="nb-NO" dirty="0" smtClean="0"/>
              <a:t>Bredde pasientforløp i ett </a:t>
            </a:r>
            <a:r>
              <a:rPr lang="nb-NO" dirty="0" err="1" smtClean="0"/>
              <a:t>LSU-område</a:t>
            </a:r>
            <a:r>
              <a:rPr lang="nb-NO" dirty="0" smtClean="0"/>
              <a:t> av gangen?</a:t>
            </a:r>
            <a:endParaRPr lang="nb-NO" dirty="0"/>
          </a:p>
        </p:txBody>
      </p:sp>
      <p:pic>
        <p:nvPicPr>
          <p:cNvPr id="4" name="Bilde 3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0260" y="163978"/>
            <a:ext cx="2294228" cy="52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5986"/>
            <a:ext cx="2582260" cy="74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tel 1"/>
          <p:cNvSpPr txBox="1">
            <a:spLocks/>
          </p:cNvSpPr>
          <p:nvPr/>
        </p:nvSpPr>
        <p:spPr>
          <a:xfrm>
            <a:off x="3384376" y="4653136"/>
            <a:ext cx="5220072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Takk for oppmerksomheten</a:t>
            </a:r>
            <a:endParaRPr kumimoji="0" lang="nb-NO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 descr="\\sikt.sykehuspartner.no\data\VVHF\SDS\Felles\VVHF Tverrfaglig\Pasientforløp\Pasientforløp - hjem til hjem\Logoer\Pasientforløp - hjem til hjem 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608725"/>
            <a:ext cx="4337675" cy="297240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650503"/>
          </a:xfrm>
        </p:spPr>
        <p:txBody>
          <a:bodyPr>
            <a:normAutofit/>
          </a:bodyPr>
          <a:lstStyle/>
          <a:p>
            <a:r>
              <a:rPr lang="nb-NO" sz="3600" b="1" dirty="0" smtClean="0">
                <a:solidFill>
                  <a:schemeClr val="tx2"/>
                </a:solidFill>
              </a:rPr>
              <a:t>Deltakere</a:t>
            </a:r>
            <a:endParaRPr lang="nb-NO" b="1" dirty="0">
              <a:solidFill>
                <a:schemeClr val="tx2"/>
              </a:solidFill>
            </a:endParaRPr>
          </a:p>
        </p:txBody>
      </p:sp>
      <p:pic>
        <p:nvPicPr>
          <p:cNvPr id="7" name="Bilde 6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5986"/>
            <a:ext cx="2582260" cy="74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ell 10"/>
          <p:cNvGraphicFramePr>
            <a:graphicFrameLocks noGrp="1"/>
          </p:cNvGraphicFramePr>
          <p:nvPr/>
        </p:nvGraphicFramePr>
        <p:xfrm>
          <a:off x="72008" y="1412776"/>
          <a:ext cx="8964488" cy="513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44"/>
                <a:gridCol w="2304256"/>
                <a:gridCol w="2232248"/>
                <a:gridCol w="2160240"/>
              </a:tblGrid>
              <a:tr h="72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b="1" dirty="0">
                          <a:latin typeface="Calibri"/>
                          <a:ea typeface="Calibri"/>
                          <a:cs typeface="Times New Roman"/>
                        </a:rPr>
                        <a:t>HOFTEBRUDD </a:t>
                      </a:r>
                      <a:endParaRPr lang="nb-N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b="1" dirty="0">
                          <a:latin typeface="Calibri"/>
                          <a:ea typeface="Calibri"/>
                          <a:cs typeface="Times New Roman"/>
                        </a:rPr>
                        <a:t>KOLS </a:t>
                      </a:r>
                      <a:endParaRPr lang="nb-N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b="1" dirty="0">
                          <a:latin typeface="Calibri"/>
                          <a:ea typeface="Calibri"/>
                          <a:cs typeface="Times New Roman"/>
                        </a:rPr>
                        <a:t>RISIKOFYLT ALKOHOLFORBRUK </a:t>
                      </a:r>
                      <a:endParaRPr lang="nb-N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b="1" dirty="0">
                          <a:latin typeface="Calibri"/>
                          <a:ea typeface="Calibri"/>
                          <a:cs typeface="Times New Roman"/>
                        </a:rPr>
                        <a:t>PSYKISKE </a:t>
                      </a:r>
                      <a:r>
                        <a:rPr lang="nb-NO" sz="1800" b="1" dirty="0" smtClean="0">
                          <a:latin typeface="Calibri"/>
                          <a:ea typeface="Calibri"/>
                          <a:cs typeface="Times New Roman"/>
                        </a:rPr>
                        <a:t>HELSE</a:t>
                      </a:r>
                      <a:r>
                        <a:rPr lang="nb-NO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800" b="1" dirty="0" smtClean="0">
                          <a:latin typeface="Calibri"/>
                          <a:ea typeface="Calibri"/>
                          <a:cs typeface="Times New Roman"/>
                        </a:rPr>
                        <a:t>OG </a:t>
                      </a:r>
                      <a:r>
                        <a:rPr lang="nb-NO" sz="1800" b="1" dirty="0">
                          <a:latin typeface="Calibri"/>
                          <a:ea typeface="Calibri"/>
                          <a:cs typeface="Times New Roman"/>
                        </a:rPr>
                        <a:t>RUS </a:t>
                      </a:r>
                      <a:endParaRPr lang="nb-N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786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44625" algn="r"/>
                        </a:tabLst>
                      </a:pPr>
                      <a:r>
                        <a:rPr lang="nb-NO" sz="1800" b="0" dirty="0">
                          <a:latin typeface="Calibri"/>
                          <a:ea typeface="Calibri"/>
                          <a:cs typeface="Times New Roman"/>
                        </a:rPr>
                        <a:t>Alle fire somatiske sykehus i VV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b="0" dirty="0">
                          <a:latin typeface="Calibri"/>
                          <a:ea typeface="Calibri"/>
                          <a:cs typeface="Times New Roman"/>
                        </a:rPr>
                        <a:t>Alle fire somatiske sykehus i VV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b="0" dirty="0">
                          <a:latin typeface="Calibri"/>
                          <a:ea typeface="Calibri"/>
                          <a:cs typeface="Times New Roman"/>
                        </a:rPr>
                        <a:t>Bærum </a:t>
                      </a:r>
                      <a:r>
                        <a:rPr lang="nb-NO" sz="1800" b="0" dirty="0" smtClean="0">
                          <a:latin typeface="Calibri"/>
                          <a:ea typeface="Calibri"/>
                          <a:cs typeface="Times New Roman"/>
                        </a:rPr>
                        <a:t>sykehus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latin typeface="+mn-lt"/>
                          <a:ea typeface="Calibri"/>
                          <a:cs typeface="Times New Roman"/>
                        </a:rPr>
                        <a:t>Bærum DPS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800" b="0" dirty="0">
                          <a:latin typeface="Calibri"/>
                          <a:ea typeface="Calibri"/>
                          <a:cs typeface="Times New Roman"/>
                        </a:rPr>
                        <a:t>Asker DPS </a:t>
                      </a:r>
                    </a:p>
                  </a:txBody>
                  <a:tcPr marL="68580" marR="68580" marT="9525" marB="0"/>
                </a:tc>
              </a:tr>
              <a:tr h="468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b-NO" sz="1800" b="0" dirty="0" smtClean="0">
                          <a:latin typeface="Calibri"/>
                          <a:ea typeface="Calibri"/>
                          <a:cs typeface="Times New Roman"/>
                        </a:rPr>
                        <a:t>Kommunene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dirty="0" smtClean="0">
                          <a:latin typeface="Calibri"/>
                          <a:ea typeface="Calibri"/>
                          <a:cs typeface="Times New Roman"/>
                        </a:rPr>
                        <a:t>Asker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dirty="0" smtClean="0">
                          <a:latin typeface="Calibri"/>
                          <a:ea typeface="Calibri"/>
                          <a:cs typeface="Times New Roman"/>
                        </a:rPr>
                        <a:t> Bærum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dirty="0" smtClean="0">
                          <a:latin typeface="Calibri"/>
                          <a:ea typeface="Calibri"/>
                          <a:cs typeface="Times New Roman"/>
                        </a:rPr>
                        <a:t> Sande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dirty="0" smtClean="0">
                          <a:latin typeface="Calibri"/>
                          <a:ea typeface="Calibri"/>
                          <a:cs typeface="Times New Roman"/>
                        </a:rPr>
                        <a:t> Øvre Eiker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Gol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Hole</a:t>
                      </a:r>
                      <a:endParaRPr lang="nb-NO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b-NO" sz="1800" b="0" dirty="0" smtClean="0">
                          <a:latin typeface="+mn-lt"/>
                          <a:ea typeface="Calibri"/>
                          <a:cs typeface="Times New Roman"/>
                        </a:rPr>
                        <a:t>Kommunene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dirty="0" smtClean="0">
                          <a:latin typeface="+mn-lt"/>
                          <a:ea typeface="Calibri"/>
                          <a:cs typeface="Times New Roman"/>
                        </a:rPr>
                        <a:t>Asker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dirty="0" smtClean="0">
                          <a:latin typeface="+mn-lt"/>
                          <a:ea typeface="Calibri"/>
                          <a:cs typeface="Times New Roman"/>
                        </a:rPr>
                        <a:t> Bærum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dirty="0" smtClean="0">
                          <a:latin typeface="+mn-lt"/>
                          <a:ea typeface="Calibri"/>
                          <a:cs typeface="Times New Roman"/>
                        </a:rPr>
                        <a:t> Lier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dirty="0" smtClean="0">
                          <a:latin typeface="+mn-lt"/>
                          <a:ea typeface="Calibri"/>
                          <a:cs typeface="Times New Roman"/>
                        </a:rPr>
                        <a:t> Kongsberg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Jevnaker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Ål</a:t>
                      </a:r>
                      <a:endParaRPr lang="nb-NO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b-NO" sz="1800" b="0" dirty="0" smtClean="0">
                          <a:latin typeface="Calibri"/>
                          <a:ea typeface="Calibri"/>
                          <a:cs typeface="Times New Roman"/>
                        </a:rPr>
                        <a:t>Bærum kommune</a:t>
                      </a:r>
                      <a:endParaRPr lang="nb-NO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b-NO" sz="1800" b="0" dirty="0" smtClean="0">
                          <a:latin typeface="Calibri"/>
                          <a:ea typeface="Calibri"/>
                          <a:cs typeface="Times New Roman"/>
                        </a:rPr>
                        <a:t>Kommunene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Asker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Hurum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b-NO" sz="1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Røyken</a:t>
                      </a:r>
                      <a:endParaRPr lang="nb-NO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468849">
                <a:tc>
                  <a:txBody>
                    <a:bodyPr/>
                    <a:lstStyle/>
                    <a:p>
                      <a:r>
                        <a:rPr lang="nb-NO" dirty="0" smtClean="0"/>
                        <a:t>PKO representanter</a:t>
                      </a:r>
                      <a:endParaRPr lang="nb-NO" dirty="0"/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PKO representanter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PKO representanter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PKO representanter</a:t>
                      </a:r>
                    </a:p>
                  </a:txBody>
                  <a:tcPr marL="68580" marR="68580" marT="9525" marB="0"/>
                </a:tc>
              </a:tr>
              <a:tr h="468849">
                <a:tc>
                  <a:txBody>
                    <a:bodyPr/>
                    <a:lstStyle/>
                    <a:p>
                      <a:r>
                        <a:rPr lang="nb-NO" dirty="0" smtClean="0"/>
                        <a:t>Brukerrepresentanter</a:t>
                      </a:r>
                      <a:endParaRPr lang="nb-NO" dirty="0"/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Brukerrepresentanter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Brukerrepresentanter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Brukerrepresentanter</a:t>
                      </a: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-powerpoint-vvhf-orig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338</Words>
  <Application>Microsoft Office PowerPoint</Application>
  <PresentationFormat>Skjermfremvisning (4:3)</PresentationFormat>
  <Paragraphs>179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mal-powerpoint-vvhf-original</vt:lpstr>
      <vt:lpstr>OSU 8.februar 2016</vt:lpstr>
      <vt:lpstr>Pasientforløp – hjem til hjem</vt:lpstr>
      <vt:lpstr>Pasientforløp – hjem til hjem</vt:lpstr>
      <vt:lpstr>PowerPoint-presentasjon</vt:lpstr>
      <vt:lpstr>PowerPoint-presentasjon</vt:lpstr>
      <vt:lpstr>Implementerings- og breddingsplan</vt:lpstr>
      <vt:lpstr>PowerPoint-presentasjon</vt:lpstr>
      <vt:lpstr>Deltakere</vt:lpstr>
    </vt:vector>
  </TitlesOfParts>
  <Company>Helse Sør-Øst RHF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lihaav</dc:creator>
  <cp:lastModifiedBy>Kari Engen Sørensen</cp:lastModifiedBy>
  <cp:revision>31</cp:revision>
  <dcterms:created xsi:type="dcterms:W3CDTF">2013-01-04T09:32:57Z</dcterms:created>
  <dcterms:modified xsi:type="dcterms:W3CDTF">2016-01-27T14:35:42Z</dcterms:modified>
</cp:coreProperties>
</file>